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1" r:id="rId1"/>
    <p:sldMasterId id="2147484346" r:id="rId2"/>
  </p:sldMasterIdLst>
  <p:notesMasterIdLst>
    <p:notesMasterId r:id="rId35"/>
  </p:notesMasterIdLst>
  <p:handoutMasterIdLst>
    <p:handoutMasterId r:id="rId36"/>
  </p:handoutMasterIdLst>
  <p:sldIdLst>
    <p:sldId id="262" r:id="rId3"/>
    <p:sldId id="256" r:id="rId4"/>
    <p:sldId id="2147470912" r:id="rId5"/>
    <p:sldId id="2147470913" r:id="rId6"/>
    <p:sldId id="2147470901" r:id="rId7"/>
    <p:sldId id="2147470905" r:id="rId8"/>
    <p:sldId id="2147470906" r:id="rId9"/>
    <p:sldId id="2147470908" r:id="rId10"/>
    <p:sldId id="2147470909" r:id="rId11"/>
    <p:sldId id="2147470903" r:id="rId12"/>
    <p:sldId id="2147470911" r:id="rId13"/>
    <p:sldId id="2147470910" r:id="rId14"/>
    <p:sldId id="2147470902" r:id="rId15"/>
    <p:sldId id="2147470904" r:id="rId16"/>
    <p:sldId id="263" r:id="rId17"/>
    <p:sldId id="316" r:id="rId18"/>
    <p:sldId id="1858" r:id="rId19"/>
    <p:sldId id="2147470907" r:id="rId20"/>
    <p:sldId id="2147470914" r:id="rId21"/>
    <p:sldId id="319" r:id="rId22"/>
    <p:sldId id="2147470890" r:id="rId23"/>
    <p:sldId id="2147470896" r:id="rId24"/>
    <p:sldId id="2147470891" r:id="rId25"/>
    <p:sldId id="2147470892" r:id="rId26"/>
    <p:sldId id="2147470894" r:id="rId27"/>
    <p:sldId id="2147470897" r:id="rId28"/>
    <p:sldId id="2147470898" r:id="rId29"/>
    <p:sldId id="2147470893" r:id="rId30"/>
    <p:sldId id="2147470915" r:id="rId31"/>
    <p:sldId id="2147470899" r:id="rId32"/>
    <p:sldId id="2147470917" r:id="rId33"/>
    <p:sldId id="214747091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44" autoAdjust="0"/>
  </p:normalViewPr>
  <p:slideViewPr>
    <p:cSldViewPr snapToGrid="0">
      <p:cViewPr varScale="1">
        <p:scale>
          <a:sx n="69" d="100"/>
          <a:sy n="69" d="100"/>
        </p:scale>
        <p:origin x="1344" y="78"/>
      </p:cViewPr>
      <p:guideLst>
        <p:guide pos="3840"/>
        <p:guide pos="384"/>
        <p:guide pos="7296"/>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10/6/2025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‹nº›</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10/6/2025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‹nº›</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há muitos recursos avançados que foram desenvolvidos ao longo dos anos, incluindo suporte a terminal integrado, controle de versão, histórico local quando você modifica arquivos e, claro, é um dos editores de código mais acessíveis do mundo.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70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 mencionei, o Visual Studio </a:t>
            </a:r>
            <a:r>
              <a:rPr lang="pt-BR" dirty="0" err="1"/>
              <a:t>Code</a:t>
            </a:r>
            <a:r>
              <a:rPr lang="pt-BR" dirty="0"/>
              <a:t> se transformou completamente em um editor de código de código aberto para IA. Não só o próprio Visual Studio é de código aberto, mas também as integrações do GitHub </a:t>
            </a:r>
            <a:r>
              <a:rPr lang="pt-BR" dirty="0" err="1"/>
              <a:t>Copilot</a:t>
            </a:r>
            <a:r>
              <a:rPr lang="pt-BR" dirty="0"/>
              <a:t> Chat dentro do VS </a:t>
            </a:r>
            <a:r>
              <a:rPr lang="pt-BR" dirty="0" err="1"/>
              <a:t>Code</a:t>
            </a:r>
            <a:r>
              <a:rPr lang="pt-BR" dirty="0"/>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95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Quando pensamos em IA, frequentemente pensamos em conclusões de código enquanto digitamos código, mas, na verdade, o modo agente transformou a maneira como os desenvolvedores criam aplicativos hoje em dia em um ritmo acelerado.</a:t>
            </a:r>
          </a:p>
          <a:p>
            <a:r>
              <a:rPr lang="pt-BR" dirty="0"/>
              <a:t>Você pode fornecer um contexto, fornecer ferramentas poderosas para executar comandos no terminal ou falar diretamente com o GitHub, e ele pode entender toda a sua base de código para concluir tarefas e implementar funcionalidades avançadas.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163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 o GitHub </a:t>
            </a:r>
            <a:r>
              <a:rPr lang="pt-BR" dirty="0" err="1"/>
              <a:t>Copilot</a:t>
            </a:r>
            <a:r>
              <a:rPr lang="pt-BR" dirty="0"/>
              <a:t>, você obtém acesso a vários modelos prontos para uso ou pode até mesmo trazer sua própria chave de API para configurar seus próprios modelos personalizados que deseja usar, incluindo aqueles que estão em execução no seu dispositivo com o </a:t>
            </a:r>
            <a:r>
              <a:rPr lang="pt-BR" dirty="0" err="1"/>
              <a:t>Ollama</a:t>
            </a:r>
            <a:r>
              <a:rPr lang="pt-BR" dirty="0"/>
              <a:t>, por exemplo.</a:t>
            </a:r>
          </a:p>
          <a:p>
            <a:r>
              <a:rPr lang="pt-BR" dirty="0"/>
              <a:t>Mencionei que você pode fornecer contexto para poder referenciar arquivos, bases de código e até mesmo referenciar HTML especificamente no DOM, por exemplo.</a:t>
            </a:r>
          </a:p>
          <a:p>
            <a:r>
              <a:rPr lang="pt-BR" dirty="0"/>
              <a:t>E então tudo é altamente personalizável, desde exatamente como você deseja que o código seja gerado e com seus estilos até como você deseja que uma mensagem de </a:t>
            </a:r>
            <a:r>
              <a:rPr lang="pt-BR" dirty="0" err="1"/>
              <a:t>commit</a:t>
            </a:r>
            <a:r>
              <a:rPr lang="pt-BR" dirty="0"/>
              <a:t> seja gerada com emojis, por exemplo. Tudo é personalizável diretamente de acordo com sua preferência para você e sua equipe. Ponto final.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89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as conclusões de código enquanto você digita são uma parte essencial do Visual Studio </a:t>
            </a:r>
            <a:r>
              <a:rPr lang="pt-BR" dirty="0" err="1"/>
              <a:t>Code</a:t>
            </a:r>
            <a:r>
              <a:rPr lang="pt-BR" dirty="0"/>
              <a:t>, que é um editor de código de IA.</a:t>
            </a:r>
          </a:p>
          <a:p>
            <a:endParaRPr lang="pt-BR" dirty="0"/>
          </a:p>
          <a:p>
            <a:r>
              <a:rPr lang="pt-BR" dirty="0"/>
              <a:t>O </a:t>
            </a:r>
            <a:r>
              <a:rPr lang="pt-BR" dirty="0" err="1"/>
              <a:t>VScode</a:t>
            </a:r>
            <a:r>
              <a:rPr lang="pt-BR" dirty="0"/>
              <a:t> vai um passo além, permitindo previsões em arquivos de código com base nas edições que você já fez. Altere o nome de uma propriedade e ele sugerirá automaticamente todas as outras alterações que precisam ser feitas naquele arquivo, e você pode usar a tecla </a:t>
            </a:r>
            <a:r>
              <a:rPr lang="pt-BR" dirty="0" err="1"/>
              <a:t>Tab</a:t>
            </a:r>
            <a:r>
              <a:rPr lang="pt-BR" dirty="0"/>
              <a:t> para concluir o código.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2435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pt-BR" dirty="0"/>
              <a:t>Então, na verdade, o GitHub </a:t>
            </a:r>
            <a:r>
              <a:rPr lang="pt-BR" dirty="0" err="1"/>
              <a:t>Copilot</a:t>
            </a:r>
            <a:r>
              <a:rPr lang="pt-BR" dirty="0"/>
              <a:t>, junto com o VS </a:t>
            </a:r>
            <a:r>
              <a:rPr lang="pt-BR" dirty="0" err="1"/>
              <a:t>Code</a:t>
            </a:r>
            <a:r>
              <a:rPr lang="pt-BR" dirty="0"/>
              <a:t>, são seus programadores em dupla. Eles permitem que você crie e dê vida às suas ideias mais rápido do que nunca.</a:t>
            </a:r>
          </a:p>
          <a:p>
            <a:pPr marL="0" indent="0" rtl="0" fontAlgn="base">
              <a:buFont typeface="Arial" panose="020B0604020202020204" pitchFamily="34" charset="0"/>
              <a:buNone/>
            </a:pPr>
            <a:endParaRPr lang="pt-BR" dirty="0"/>
          </a:p>
          <a:p>
            <a:pPr marL="0" indent="0" rtl="0" fontAlgn="base">
              <a:buFont typeface="Arial" panose="020B0604020202020204" pitchFamily="34" charset="0"/>
              <a:buNone/>
            </a:pPr>
            <a:r>
              <a:rPr lang="pt-BR" dirty="0"/>
              <a:t>Hoje, vamos falar sobre a integração com o Visual Studio </a:t>
            </a:r>
            <a:r>
              <a:rPr lang="pt-BR" dirty="0" err="1"/>
              <a:t>Code</a:t>
            </a:r>
            <a:r>
              <a:rPr lang="pt-BR" dirty="0"/>
              <a:t>. O GitHub </a:t>
            </a:r>
            <a:r>
              <a:rPr lang="pt-BR" dirty="0" err="1"/>
              <a:t>Copilot</a:t>
            </a:r>
            <a:r>
              <a:rPr lang="pt-BR" dirty="0"/>
              <a:t> funciona em qualquer lugar onde você ou sua equipe desenvolva, incluindo no GitHub.com, Visual Studio, </a:t>
            </a:r>
            <a:r>
              <a:rPr lang="pt-BR" dirty="0" err="1"/>
              <a:t>Xcode</a:t>
            </a:r>
            <a:r>
              <a:rPr lang="pt-BR" dirty="0"/>
              <a:t>, </a:t>
            </a:r>
            <a:r>
              <a:rPr lang="pt-BR" dirty="0" err="1"/>
              <a:t>JetBrains</a:t>
            </a:r>
            <a:r>
              <a:rPr lang="pt-BR" dirty="0"/>
              <a:t> </a:t>
            </a:r>
            <a:r>
              <a:rPr lang="pt-BR" dirty="0" err="1"/>
              <a:t>IDEs</a:t>
            </a:r>
            <a:r>
              <a:rPr lang="pt-BR" dirty="0"/>
              <a:t>, </a:t>
            </a:r>
            <a:r>
              <a:rPr lang="pt-BR" dirty="0" err="1"/>
              <a:t>Neovim</a:t>
            </a:r>
            <a:r>
              <a:rPr lang="pt-BR" dirty="0"/>
              <a:t> e até mesmo no Azure. E a assinatura única funciona com todos eles.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pt-BR" b="0" i="0" dirty="0"/>
              <a:t>No meu caso, passo a maior parte do dia trabalhando não sozinho, mas com o GitHub </a:t>
            </a:r>
            <a:r>
              <a:rPr lang="pt-BR" b="0" i="0" dirty="0" err="1"/>
              <a:t>Copilot</a:t>
            </a:r>
            <a:r>
              <a:rPr lang="pt-BR" b="0" i="0" dirty="0"/>
              <a:t>. Troco ideias, faço perguntas e trabalho em conjunto no código.</a:t>
            </a:r>
          </a:p>
          <a:p>
            <a:pPr marL="0" marR="0" lvl="0" indent="0" algn="l" defTabSz="914400" rtl="0" eaLnBrk="1" fontAlgn="auto" latinLnBrk="0" hangingPunct="1">
              <a:lnSpc>
                <a:spcPct val="115000"/>
              </a:lnSpc>
              <a:spcBef>
                <a:spcPts val="0"/>
              </a:spcBef>
              <a:spcAft>
                <a:spcPts val="800"/>
              </a:spcAft>
              <a:buClrTx/>
              <a:buSzTx/>
              <a:buFontTx/>
              <a:buNone/>
              <a:tabLst/>
              <a:defRPr/>
            </a:pPr>
            <a:endParaRPr lang="pt-BR" b="0" i="0" dirty="0"/>
          </a:p>
          <a:p>
            <a:pPr marL="0" marR="0" lvl="0" indent="0" algn="l" defTabSz="914400" rtl="0" eaLnBrk="1" fontAlgn="auto" latinLnBrk="0" hangingPunct="1">
              <a:lnSpc>
                <a:spcPct val="115000"/>
              </a:lnSpc>
              <a:spcBef>
                <a:spcPts val="0"/>
              </a:spcBef>
              <a:spcAft>
                <a:spcPts val="800"/>
              </a:spcAft>
              <a:buClrTx/>
              <a:buSzTx/>
              <a:buFontTx/>
              <a:buNone/>
              <a:tabLst/>
              <a:defRPr/>
            </a:pPr>
            <a:r>
              <a:rPr lang="pt-BR" b="0" i="0" dirty="0"/>
              <a:t>Na verdade, eu idealizo, projeto, construo, implanto e mantenho tudo com o GitHub </a:t>
            </a:r>
            <a:r>
              <a:rPr lang="pt-BR" b="0" i="0" dirty="0" err="1"/>
              <a:t>Copilot</a:t>
            </a:r>
            <a:r>
              <a:rPr lang="pt-BR" b="0" i="0" dirty="0"/>
              <a:t>. Ele realmente é meu centro de comando, independentemente do que eu esteja fazendo, e o VS </a:t>
            </a:r>
            <a:r>
              <a:rPr lang="pt-BR" b="0" i="0" dirty="0" err="1"/>
              <a:t>Code</a:t>
            </a:r>
            <a:r>
              <a:rPr lang="pt-BR" b="0" i="0" dirty="0"/>
              <a:t> é a cola que une tudo.</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pt-BR" sz="1800" b="1" dirty="0">
                <a:effectLst/>
                <a:latin typeface="Aptos" panose="020B0004020202020204" pitchFamily="34" charset="0"/>
                <a:ea typeface="Aptos" panose="020B0004020202020204" pitchFamily="34" charset="0"/>
                <a:cs typeface="Arial" panose="020B0604020202020204" pitchFamily="34" charset="0"/>
              </a:rPr>
              <a:t>Agora, eu só quero escrever código, mas, na verdade, os desenvolvedores de moda gastam uma fração do seu tempo codificando; na verdade, são cerca de 14%.</a:t>
            </a:r>
          </a:p>
          <a:p>
            <a:endParaRPr lang="pt-BR" sz="1800" b="1" dirty="0">
              <a:effectLst/>
              <a:latin typeface="Aptos" panose="020B0004020202020204" pitchFamily="34" charset="0"/>
              <a:ea typeface="Aptos" panose="020B0004020202020204" pitchFamily="34" charset="0"/>
              <a:cs typeface="Arial" panose="020B0604020202020204" pitchFamily="34" charset="0"/>
            </a:endParaRPr>
          </a:p>
          <a:p>
            <a:r>
              <a:rPr lang="pt-BR" sz="1800" b="1" dirty="0">
                <a:effectLst/>
                <a:latin typeface="Aptos" panose="020B0004020202020204" pitchFamily="34" charset="0"/>
                <a:ea typeface="Aptos" panose="020B0004020202020204" pitchFamily="34" charset="0"/>
                <a:cs typeface="Arial" panose="020B0604020202020204" pitchFamily="34" charset="0"/>
              </a:rPr>
              <a:t>Para mim, isso se resume a reduzir o TOIL. Todo mundo odeia algo nesse círculo, que está atrapalhando a codificação propriamente dita.</a:t>
            </a:r>
            <a:endParaRPr lang="en-US" sz="1800" b="1"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80867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pt-BR" sz="1800" b="1" dirty="0">
                <a:effectLst/>
                <a:latin typeface="Aptos" panose="020B0004020202020204" pitchFamily="34" charset="0"/>
                <a:ea typeface="Aptos" panose="020B0004020202020204" pitchFamily="34" charset="0"/>
                <a:cs typeface="Arial" panose="020B0604020202020204" pitchFamily="34" charset="0"/>
              </a:rPr>
              <a:t>Mas o GitHub </a:t>
            </a:r>
            <a:r>
              <a:rPr lang="pt-BR" sz="1800" b="1" dirty="0" err="1">
                <a:effectLst/>
                <a:latin typeface="Aptos" panose="020B0004020202020204" pitchFamily="34" charset="0"/>
                <a:ea typeface="Aptos" panose="020B0004020202020204" pitchFamily="34" charset="0"/>
                <a:cs typeface="Arial" panose="020B0604020202020204" pitchFamily="34" charset="0"/>
              </a:rPr>
              <a:t>Copilot</a:t>
            </a:r>
            <a:r>
              <a:rPr lang="pt-BR" sz="1800" b="1" dirty="0">
                <a:effectLst/>
                <a:latin typeface="Aptos" panose="020B0004020202020204" pitchFamily="34" charset="0"/>
                <a:ea typeface="Aptos" panose="020B0004020202020204" pitchFamily="34" charset="0"/>
                <a:cs typeface="Arial" panose="020B0604020202020204" pitchFamily="34" charset="0"/>
              </a:rPr>
              <a:t> pode ajudar com isso.</a:t>
            </a:r>
          </a:p>
          <a:p>
            <a:endParaRPr lang="pt-BR" sz="1800" b="1" dirty="0">
              <a:effectLst/>
              <a:latin typeface="Aptos" panose="020B0004020202020204" pitchFamily="34" charset="0"/>
              <a:ea typeface="Aptos" panose="020B0004020202020204" pitchFamily="34" charset="0"/>
              <a:cs typeface="Arial" panose="020B0604020202020204" pitchFamily="34" charset="0"/>
            </a:endParaRPr>
          </a:p>
          <a:p>
            <a:r>
              <a:rPr lang="pt-BR" sz="1800" b="1" dirty="0">
                <a:effectLst/>
                <a:latin typeface="Aptos" panose="020B0004020202020204" pitchFamily="34" charset="0"/>
                <a:ea typeface="Aptos" panose="020B0004020202020204" pitchFamily="34" charset="0"/>
                <a:cs typeface="Arial" panose="020B0604020202020204" pitchFamily="34" charset="0"/>
              </a:rPr>
              <a:t>Espero que você desenvolva a parte do gráfico que VOCÊ ama. Eu adoro programar e projetar, e agora posso fazer mais do que nunca.</a:t>
            </a:r>
            <a:endParaRPr lang="en-US" sz="1800" b="1"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93329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33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pt-BR" dirty="0"/>
              <a:t>Então, vamos recapitular e dar uma olhada em ainda mais recursos de IA no VS </a:t>
            </a:r>
            <a:r>
              <a:rPr lang="pt-BR" dirty="0" err="1"/>
              <a:t>Code</a:t>
            </a:r>
            <a:r>
              <a:rPr lang="pt-BR" dirty="0"/>
              <a:t>.</a:t>
            </a:r>
          </a:p>
          <a:p>
            <a:pPr marL="0" marR="0" lvl="0" indent="0">
              <a:lnSpc>
                <a:spcPct val="115000"/>
              </a:lnSpc>
              <a:spcAft>
                <a:spcPts val="800"/>
              </a:spcAft>
              <a:buFont typeface="Symbol" panose="05050102010706020507" pitchFamily="18" charset="2"/>
              <a:buNone/>
            </a:pPr>
            <a:endParaRPr lang="pt-BR" dirty="0"/>
          </a:p>
          <a:p>
            <a:pPr marL="0" marR="0" lvl="0" indent="0">
              <a:lnSpc>
                <a:spcPct val="115000"/>
              </a:lnSpc>
              <a:spcAft>
                <a:spcPts val="800"/>
              </a:spcAft>
              <a:buFont typeface="Symbol" panose="05050102010706020507" pitchFamily="18" charset="2"/>
              <a:buNone/>
            </a:pPr>
            <a:r>
              <a:rPr lang="pt-BR" dirty="0"/>
              <a:t>O modo agente está disponível no VS </a:t>
            </a:r>
            <a:r>
              <a:rPr lang="pt-BR" dirty="0" err="1"/>
              <a:t>Code</a:t>
            </a:r>
            <a:r>
              <a:rPr lang="pt-BR" dirty="0"/>
              <a:t> há algum tempo.</a:t>
            </a:r>
          </a:p>
          <a:p>
            <a:pPr marL="0" marR="0" lvl="0" indent="0">
              <a:lnSpc>
                <a:spcPct val="115000"/>
              </a:lnSpc>
              <a:spcAft>
                <a:spcPts val="800"/>
              </a:spcAft>
              <a:buFont typeface="Symbol" panose="05050102010706020507" pitchFamily="18" charset="2"/>
              <a:buNone/>
            </a:pPr>
            <a:r>
              <a:rPr lang="pt-BR" dirty="0"/>
              <a:t>E o modo agente também está disponível para </a:t>
            </a:r>
            <a:r>
              <a:rPr lang="pt-BR" dirty="0" err="1"/>
              <a:t>IDEs</a:t>
            </a:r>
            <a:r>
              <a:rPr lang="pt-BR" dirty="0"/>
              <a:t> </a:t>
            </a:r>
            <a:r>
              <a:rPr lang="pt-BR" dirty="0" err="1"/>
              <a:t>JetBrains</a:t>
            </a:r>
            <a:r>
              <a:rPr lang="pt-BR" dirty="0"/>
              <a:t>, Eclipse, Visual Studio e </a:t>
            </a:r>
            <a:r>
              <a:rPr lang="pt-BR" dirty="0" err="1"/>
              <a:t>Xcode</a:t>
            </a:r>
            <a:r>
              <a:rPr lang="pt-BR" dirty="0"/>
              <a:t>.</a:t>
            </a:r>
          </a:p>
          <a:p>
            <a:pPr marL="0" marR="0" lvl="0" indent="0">
              <a:lnSpc>
                <a:spcPct val="115000"/>
              </a:lnSpc>
              <a:spcAft>
                <a:spcPts val="800"/>
              </a:spcAft>
              <a:buFont typeface="Symbol" panose="05050102010706020507" pitchFamily="18" charset="2"/>
              <a:buNone/>
            </a:pPr>
            <a:endParaRPr lang="pt-BR" dirty="0"/>
          </a:p>
          <a:p>
            <a:pPr marL="0" marR="0" lvl="0" indent="0">
              <a:lnSpc>
                <a:spcPct val="115000"/>
              </a:lnSpc>
              <a:spcAft>
                <a:spcPts val="800"/>
              </a:spcAft>
              <a:buFont typeface="Symbol" panose="05050102010706020507" pitchFamily="18" charset="2"/>
              <a:buNone/>
            </a:pPr>
            <a:r>
              <a:rPr lang="pt-BR" dirty="0"/>
              <a:t>Ele realmente transforma a maneira como você trabalha, permitindo que você trabalhe em toda a sua base de código e lhe dá o controle com personalizações avançadas e acesso a vários modelos. Isso combina perfeitamente com o modo de pergunta principal, que permite que você converse e obtenha insights aprofundados sobre o seu projeto com ainda mais modelos feitos para reflexão profunda.</a:t>
            </a:r>
            <a:endParaRPr lang="en-US" dirty="0"/>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Tenho mencionado modelos, e há toneladas de modelos disponíveis não apenas no modo agente, mas também no modo de solicitação. Esses modelos estão disponíveis no VS </a:t>
            </a:r>
            <a:r>
              <a:rPr lang="pt-BR" dirty="0" err="1"/>
              <a:t>Code</a:t>
            </a:r>
            <a:r>
              <a:rPr lang="pt-BR" dirty="0"/>
              <a:t>, mas também no github.com. Coisas como o GPT 5 mini têm solicitações ilimitadas e modelos mais novos como GPT 5, Gemini 2.5 pro e Claude </a:t>
            </a:r>
            <a:r>
              <a:rPr lang="pt-BR" dirty="0" err="1"/>
              <a:t>Sonnet</a:t>
            </a:r>
            <a:r>
              <a:rPr lang="pt-BR" dirty="0"/>
              <a:t> 4 estão disponíveis diretamente dentro do VS </a:t>
            </a:r>
            <a:r>
              <a:rPr lang="pt-BR" dirty="0" err="1"/>
              <a:t>Code</a:t>
            </a:r>
            <a:r>
              <a:rPr lang="pt-BR" dirty="0"/>
              <a:t>, realmente aprimorando a maneira como você trabalha com o modo agente.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01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 recurso superpoderoso, além de ter modelos integrados, é a capacidade de trazer sua própria chave. Portanto, se você estiver usando serviços como Google, Open AI, Azure, Open </a:t>
            </a:r>
            <a:r>
              <a:rPr lang="pt-BR" dirty="0" err="1"/>
              <a:t>Router</a:t>
            </a:r>
            <a:r>
              <a:rPr lang="pt-BR" dirty="0"/>
              <a:t> ou </a:t>
            </a:r>
            <a:r>
              <a:rPr lang="pt-BR" dirty="0" err="1"/>
              <a:t>Anthropic</a:t>
            </a:r>
            <a:r>
              <a:rPr lang="pt-BR" dirty="0"/>
              <a:t>, você pode simplesmente adicionar suas chaves diretamente e selecionar diferentes modelos disponíveis com base na sua assinatura desses serviços específicos.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095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pt-BR" dirty="0"/>
              <a:t>Falamos um pouco sobre personalização. Você não só pode criar fluxos de IA reutilizáveis ​​e repetíveis com arquivos de prompt, como também pode transformar completamente a forma como os agentes de codificação trabalham na sua base de código com instruções personalizadas. Essas instruções personalizadas fornecem insights não apenas sobre a estrutura do seu projeto, mas também sobre as melhores práticas de como você gosta que o código seja criado e estruturado no seu projeto. E há novidades como modos personalizados, que permitem criar integrações personalizadas de chat e agente, como o modo de planejamento ou o modo de depuração, que ajudam a orientar o agente sobre como você deseja interagir com ele.</a:t>
            </a:r>
          </a:p>
          <a:p>
            <a:endParaRPr lang="pt-BR" dirty="0"/>
          </a:p>
          <a:p>
            <a:r>
              <a:rPr lang="pt-BR" dirty="0"/>
              <a:t>Para começar com essas personalizações, confira o repositório do </a:t>
            </a:r>
            <a:r>
              <a:rPr lang="pt-BR" dirty="0" err="1"/>
              <a:t>Awesome</a:t>
            </a:r>
            <a:r>
              <a:rPr lang="pt-BR" dirty="0"/>
              <a:t> </a:t>
            </a:r>
            <a:r>
              <a:rPr lang="pt-BR" dirty="0" err="1"/>
              <a:t>Copilot</a:t>
            </a:r>
            <a:r>
              <a:rPr lang="pt-BR" dirty="0"/>
              <a:t>, https://aka.ms/</a:t>
            </a:r>
            <a:r>
              <a:rPr lang="pt-BR" dirty="0" err="1"/>
              <a:t>awesome</a:t>
            </a:r>
            <a:r>
              <a:rPr lang="pt-BR" dirty="0"/>
              <a:t>-github-</a:t>
            </a:r>
            <a:r>
              <a:rPr lang="pt-BR" dirty="0" err="1"/>
              <a:t>copilot</a:t>
            </a:r>
            <a:r>
              <a:rPr lang="pt-BR" dirty="0"/>
              <a:t>, que possui mais de 200 personalizações contribuídas pela comunidade para cobrir todos os tipos de cenários – e contribua com as suas!</a:t>
            </a:r>
            <a:endParaRPr lang="en-US" dirty="0"/>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369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com o navegador integrado, você não só pode obter uma visualização ao vivo do seu aplicativo em execução, mas também pode selecionar elementos nos quais deseja trabalhar e se comunicar diretamente com o chat e o agente para fornecer contexto adicional.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48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uma parte muito legal aqui é que quando você está trabalhando com o agente, ele não é apenas para código, pode ser para arquivos JSON ou arquivos </a:t>
            </a:r>
            <a:r>
              <a:rPr lang="pt-BR" dirty="0" err="1"/>
              <a:t>markdown</a:t>
            </a:r>
            <a:r>
              <a:rPr lang="pt-BR" dirty="0"/>
              <a:t> ou se você estiver fazendo ciência de dados e trabalho de engenharia de IA com notebooks Jupiter, ele também está disponível ali</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20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pt-BR" dirty="0"/>
              <a:t>e há agentes especializados que funcionam dentro do modo agente, como os assistentes de atualização Java e </a:t>
            </a:r>
            <a:r>
              <a:rPr lang="pt-BR" dirty="0" err="1"/>
              <a:t>.net</a:t>
            </a:r>
            <a:r>
              <a:rPr lang="pt-BR" dirty="0"/>
              <a:t>, que permitem que você atualize seus aplicativos para as versões mais recentes em um piscar de olhos</a:t>
            </a:r>
            <a:endParaRPr lang="en-US" dirty="0"/>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pt-BR" dirty="0"/>
              <a:t>e essa é uma visão geral completa não apenas do código do Visual Studio, mas também de como se tornar o editor de código de IA de código aberto para desenvolvedores ao redor do mundo</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460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Hoje, começaremos com uma breve introdução ao VS </a:t>
            </a:r>
            <a:r>
              <a:rPr lang="pt-BR" dirty="0" err="1"/>
              <a:t>Code</a:t>
            </a:r>
            <a:r>
              <a:rPr lang="pt-BR" dirty="0"/>
              <a:t>, caso você seja iniciante.</a:t>
            </a:r>
          </a:p>
          <a:p>
            <a:r>
              <a:rPr lang="pt-BR" dirty="0"/>
              <a:t>Depois disso, daremos uma olhada em alguns dos novos recursos do editor de API que estão realmente transformando o Visual Studio </a:t>
            </a:r>
            <a:r>
              <a:rPr lang="pt-BR" dirty="0" err="1"/>
              <a:t>Code</a:t>
            </a:r>
            <a:r>
              <a:rPr lang="pt-BR" dirty="0"/>
              <a:t> em um editor de código </a:t>
            </a:r>
            <a:r>
              <a:rPr lang="pt-BR" dirty="0" err="1"/>
              <a:t>agêntico</a:t>
            </a:r>
            <a:r>
              <a:rPr lang="pt-BR" dirty="0"/>
              <a:t>.</a:t>
            </a:r>
          </a:p>
          <a:p>
            <a:r>
              <a:rPr lang="pt-BR" dirty="0"/>
              <a:t>Daremos uma olhada em vários desses recursos em ação e, em seguida, daremos uma visão geral de todos esses novos recursos que você pode aproveitar hoje.</a:t>
            </a:r>
          </a:p>
          <a:p>
            <a:r>
              <a:rPr lang="pt-BR" dirty="0"/>
              <a:t>Por fim, teremos um tempinho para perguntas e respostas.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71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5ECB-2FF3-2DEF-BD37-D0E4F7FA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92D8-F7E2-86F8-49B6-5D8F828B5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75F56-C41D-3B98-E3F1-40F733451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211A7-8ECF-688A-55F0-7A223C8F4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6458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1FD8-F8BA-3599-C95E-C58AC260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2F4F-03FB-6E3D-33ED-8C9A5DA4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00A6-1D00-74F6-0947-8FA01A2DB22D}"/>
              </a:ext>
            </a:extLst>
          </p:cNvPr>
          <p:cNvSpPr>
            <a:spLocks noGrp="1"/>
          </p:cNvSpPr>
          <p:nvPr>
            <p:ph type="body" idx="1"/>
          </p:nvPr>
        </p:nvSpPr>
        <p:spPr/>
        <p:txBody>
          <a:bodyPr/>
          <a:lstStyle/>
          <a:p>
            <a:r>
              <a:rPr lang="en-US" dirty="0"/>
              <a:t>Answers to these questions will go directly to Microsoft.  No personal information is included. </a:t>
            </a:r>
          </a:p>
          <a:p>
            <a:r>
              <a:rPr lang="en-US" dirty="0"/>
              <a:t>This is a short survey, it will take less than 5 minutes to complete. </a:t>
            </a:r>
          </a:p>
        </p:txBody>
      </p:sp>
      <p:sp>
        <p:nvSpPr>
          <p:cNvPr id="4" name="Slide Number Placeholder 3">
            <a:extLst>
              <a:ext uri="{FF2B5EF4-FFF2-40B4-BE49-F238E27FC236}">
                <a16:creationId xmlns:a16="http://schemas.microsoft.com/office/drawing/2014/main" id="{40DD5208-329E-87F7-3186-F1CBB3C774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20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das coisas a serem observadas é o rápido crescimento que o Visual Studio e o Visual Studio </a:t>
            </a:r>
            <a:r>
              <a:rPr lang="pt-BR" dirty="0" err="1"/>
              <a:t>Code</a:t>
            </a:r>
            <a:r>
              <a:rPr lang="pt-BR" dirty="0"/>
              <a:t> tiveram, com mais de 50 milhões de desenvolvedores ativos.</a:t>
            </a:r>
          </a:p>
          <a:p>
            <a:r>
              <a:rPr lang="pt-BR" dirty="0"/>
              <a:t>Além disso, agora há mais de 150 milhões de desenvolvedores usando o GitHub e mais de 20 milhões de desenvolvedores usando o GitHub </a:t>
            </a:r>
            <a:r>
              <a:rPr lang="pt-BR" dirty="0" err="1"/>
              <a:t>Copilot</a:t>
            </a:r>
            <a:r>
              <a:rPr lang="pt-BR" dirty="0"/>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084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o Visual Studio </a:t>
            </a:r>
            <a:r>
              <a:rPr lang="pt-BR" dirty="0" err="1"/>
              <a:t>Code</a:t>
            </a:r>
            <a:r>
              <a:rPr lang="pt-BR" dirty="0"/>
              <a:t> de hoje é completamente diferente de quando começou há mais de 10 anos como um editor de código totalmente aberto.</a:t>
            </a:r>
          </a:p>
          <a:p>
            <a:endParaRPr lang="pt-BR" dirty="0"/>
          </a:p>
          <a:p>
            <a:r>
              <a:rPr lang="pt-BR" dirty="0"/>
              <a:t>Há um vasto ecossistema de extensões e construtores criando coisas novas todos os dias para ele e, nos últimos anos, o Visual Studio </a:t>
            </a:r>
            <a:r>
              <a:rPr lang="pt-BR" dirty="0" err="1"/>
              <a:t>Code</a:t>
            </a:r>
            <a:r>
              <a:rPr lang="pt-BR" dirty="0"/>
              <a:t> foi transformado com o desenvolvimento </a:t>
            </a:r>
            <a:r>
              <a:rPr lang="pt-BR" dirty="0" err="1"/>
              <a:t>agentic</a:t>
            </a:r>
            <a:r>
              <a:rPr lang="pt-BR" dirty="0"/>
              <a:t>, aproveitando o GitHub </a:t>
            </a:r>
            <a:r>
              <a:rPr lang="pt-BR" dirty="0" err="1"/>
              <a:t>Copilot</a:t>
            </a:r>
            <a:r>
              <a:rPr lang="pt-BR" dirty="0"/>
              <a:t>.</a:t>
            </a:r>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4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Vamos começar do início. O Visual Studio </a:t>
            </a:r>
            <a:r>
              <a:rPr lang="pt-BR" dirty="0" err="1"/>
              <a:t>Code</a:t>
            </a:r>
            <a:r>
              <a:rPr lang="pt-BR" dirty="0"/>
              <a:t> é um ecossistema de extensões incríveis que são construídas sobre o projeto </a:t>
            </a:r>
            <a:r>
              <a:rPr lang="pt-BR" dirty="0" err="1"/>
              <a:t>VSCode</a:t>
            </a:r>
            <a:r>
              <a:rPr lang="pt-BR" dirty="0"/>
              <a:t> de código aberto.</a:t>
            </a:r>
          </a:p>
          <a:p>
            <a:endParaRPr lang="pt-BR" dirty="0"/>
          </a:p>
          <a:p>
            <a:r>
              <a:rPr lang="pt-BR" dirty="0"/>
              <a:t>Isso significa que você pode usar o controle de origem que quiser, as linguagens de programação, os depuradores que quiser, os bancos de dados que quiser e qualquer coisa entre esses dois extremos.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895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por causa desses ecossistemas e extensões, isso significa que você pode programar e basicamente todas as linguagens de programação existentes, e não é apenas linguagem de programação, são outras coisas, como ser capaz de modificar e editar JSON ou </a:t>
            </a:r>
            <a:r>
              <a:rPr lang="pt-BR" dirty="0" err="1"/>
              <a:t>markdown</a:t>
            </a:r>
            <a:r>
              <a:rPr lang="pt-BR" dirty="0"/>
              <a:t>, por exemplo.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739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Visual Studio </a:t>
            </a:r>
            <a:r>
              <a:rPr lang="pt-BR" dirty="0" err="1"/>
              <a:t>Code</a:t>
            </a:r>
            <a:r>
              <a:rPr lang="pt-BR" dirty="0"/>
              <a:t> é totalmente personalizável com toneladas de temas personalizados, aqueles que você mesmo pode criar, você pode sincronizar facilmente as configurações entre suas diferentes máquinas de desenvolvimento e pode até mesmo criar perfis, que são maneiras realmente poderosas de dizer "Eu quero um perfil Python ou um perfil C# que permite que você habilite ou desabilite diferentes extensões e personalizações de acordo com sua preferência".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83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código do Visual Studio não está apenas no seu computador, mas também na nuvem. Você pode aproveitar o código do VS no </a:t>
            </a:r>
            <a:r>
              <a:rPr lang="pt-BR" dirty="0" err="1"/>
              <a:t>vscode</a:t>
            </a:r>
            <a:r>
              <a:rPr lang="pt-BR" dirty="0"/>
              <a:t> </a:t>
            </a:r>
            <a:r>
              <a:rPr lang="pt-BR" dirty="0" err="1"/>
              <a:t>dot</a:t>
            </a:r>
            <a:r>
              <a:rPr lang="pt-BR" dirty="0"/>
              <a:t> </a:t>
            </a:r>
            <a:r>
              <a:rPr lang="pt-BR" dirty="0" err="1"/>
              <a:t>dev</a:t>
            </a:r>
            <a:r>
              <a:rPr lang="pt-BR" dirty="0"/>
              <a:t> ou em qualquer </a:t>
            </a:r>
            <a:r>
              <a:rPr lang="pt-BR" dirty="0" err="1"/>
              <a:t>codespace</a:t>
            </a:r>
            <a:r>
              <a:rPr lang="pt-BR" dirty="0"/>
              <a:t> do GitHub com ambientes de desenvolvimento baseados em nuvem que você pode usar em qualquer máquina, até mesmo um iPad.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016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370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7311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18115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2979150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91870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45190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143433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421335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4221634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88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5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1"/>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4602"/>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2.png"/><Relationship Id="rId39" Type="http://schemas.openxmlformats.org/officeDocument/2006/relationships/image" Target="../media/image75.png"/><Relationship Id="rId21" Type="http://schemas.openxmlformats.org/officeDocument/2006/relationships/image" Target="../media/image57.svg"/><Relationship Id="rId34" Type="http://schemas.openxmlformats.org/officeDocument/2006/relationships/image" Target="../media/image70.svg"/><Relationship Id="rId42" Type="http://schemas.openxmlformats.org/officeDocument/2006/relationships/image" Target="../media/image78.svg"/><Relationship Id="rId47" Type="http://schemas.openxmlformats.org/officeDocument/2006/relationships/image" Target="../media/image83.svg"/><Relationship Id="rId50" Type="http://schemas.openxmlformats.org/officeDocument/2006/relationships/image" Target="../media/image86.png"/><Relationship Id="rId55" Type="http://schemas.openxmlformats.org/officeDocument/2006/relationships/image" Target="../media/image91.png"/><Relationship Id="rId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52.png"/><Relationship Id="rId29" Type="http://schemas.openxmlformats.org/officeDocument/2006/relationships/image" Target="../media/image65.sv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svg"/><Relationship Id="rId37" Type="http://schemas.openxmlformats.org/officeDocument/2006/relationships/image" Target="../media/image73.png"/><Relationship Id="rId40" Type="http://schemas.openxmlformats.org/officeDocument/2006/relationships/image" Target="../media/image76.svg"/><Relationship Id="rId45" Type="http://schemas.openxmlformats.org/officeDocument/2006/relationships/image" Target="../media/image81.svg"/><Relationship Id="rId53" Type="http://schemas.openxmlformats.org/officeDocument/2006/relationships/image" Target="../media/image89.png"/><Relationship Id="rId5" Type="http://schemas.openxmlformats.org/officeDocument/2006/relationships/image" Target="../media/image41.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67.png"/><Relationship Id="rId44" Type="http://schemas.openxmlformats.org/officeDocument/2006/relationships/image" Target="../media/image80.svg"/><Relationship Id="rId52" Type="http://schemas.openxmlformats.org/officeDocument/2006/relationships/image" Target="../media/image88.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sv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image" Target="../media/image79.svg"/><Relationship Id="rId48" Type="http://schemas.openxmlformats.org/officeDocument/2006/relationships/image" Target="../media/image84.svg"/><Relationship Id="rId56" Type="http://schemas.openxmlformats.org/officeDocument/2006/relationships/image" Target="../media/image92.svg"/><Relationship Id="rId8" Type="http://schemas.openxmlformats.org/officeDocument/2006/relationships/image" Target="../media/image44.svg"/><Relationship Id="rId51" Type="http://schemas.openxmlformats.org/officeDocument/2006/relationships/image" Target="../media/image87.png"/><Relationship Id="rId3" Type="http://schemas.openxmlformats.org/officeDocument/2006/relationships/image" Target="../media/image39.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1.svg"/><Relationship Id="rId33" Type="http://schemas.openxmlformats.org/officeDocument/2006/relationships/image" Target="../media/image69.png"/><Relationship Id="rId38" Type="http://schemas.openxmlformats.org/officeDocument/2006/relationships/image" Target="../media/image74.svg"/><Relationship Id="rId46" Type="http://schemas.openxmlformats.org/officeDocument/2006/relationships/image" Target="../media/image82.svg"/><Relationship Id="rId20" Type="http://schemas.openxmlformats.org/officeDocument/2006/relationships/image" Target="../media/image56.png"/><Relationship Id="rId41" Type="http://schemas.openxmlformats.org/officeDocument/2006/relationships/image" Target="../media/image77.png"/><Relationship Id="rId54" Type="http://schemas.openxmlformats.org/officeDocument/2006/relationships/image" Target="../media/image90.svg"/><Relationship Id="rId1" Type="http://schemas.openxmlformats.org/officeDocument/2006/relationships/slideLayout" Target="../slideLayouts/slideLayout20.xml"/><Relationship Id="rId6" Type="http://schemas.openxmlformats.org/officeDocument/2006/relationships/image" Target="../media/image42.svg"/><Relationship Id="rId15" Type="http://schemas.openxmlformats.org/officeDocument/2006/relationships/image" Target="../media/image51.png"/><Relationship Id="rId23" Type="http://schemas.openxmlformats.org/officeDocument/2006/relationships/image" Target="../media/image59.svg"/><Relationship Id="rId28" Type="http://schemas.openxmlformats.org/officeDocument/2006/relationships/image" Target="../media/image64.png"/><Relationship Id="rId36" Type="http://schemas.openxmlformats.org/officeDocument/2006/relationships/image" Target="../media/image72.svg"/><Relationship Id="rId49" Type="http://schemas.openxmlformats.org/officeDocument/2006/relationships/image" Target="../media/image85.svg"/></Relationships>
</file>

<file path=ppt/slides/_rels/slide1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 Type="http://schemas.openxmlformats.org/officeDocument/2006/relationships/notesSlide" Target="../notesSlides/notesSlide17.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microsoft.com/office/2007/relationships/hdphoto" Target="../media/hdphoto1.wdp"/><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19" Type="http://schemas.openxmlformats.org/officeDocument/2006/relationships/image" Target="../media/image110.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9.png"/><Relationship Id="rId5" Type="http://schemas.openxmlformats.org/officeDocument/2006/relationships/image" Target="../media/image11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vscode-dev-days/get-vscode"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hyperlink" Target="https://aka.ms/vscode-dev-days/training" TargetMode="External"/><Relationship Id="rId4" Type="http://schemas.openxmlformats.org/officeDocument/2006/relationships/hyperlink" Target="https://aka.ms/vscode-dev-days/get-copilo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hyperlink" Target="https://code.visualstudio.com/docs/remote/codespa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marL="0" marR="0" lvl="0" indent="0" algn="l" defTabSz="457109" rtl="0" eaLnBrk="1" fontAlgn="auto" latinLnBrk="0" hangingPunct="1">
              <a:lnSpc>
                <a:spcPts val="2344"/>
              </a:lnSpc>
              <a:spcBef>
                <a:spcPts val="0"/>
              </a:spcBef>
              <a:spcAft>
                <a:spcPts val="0"/>
              </a:spcAft>
              <a:buClrTx/>
              <a:buSzTx/>
              <a:buFontTx/>
              <a:buNone/>
              <a:tabLst/>
              <a:defRPr/>
            </a:pPr>
            <a:r>
              <a:rPr kumimoji="0" lang="en-US" sz="4799"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4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marL="0" marR="0" lvl="0" indent="0" algn="l" defTabSz="457109"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Itu</a:t>
            </a:r>
            <a:endParaRPr kumimoji="0" lang="en-US" sz="4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7" y="3364775"/>
            <a:ext cx="5223331" cy="829057"/>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99" dirty="0">
                <a:solidFill>
                  <a:srgbClr val="FFFFFF">
                    <a:alpha val="100000"/>
                  </a:srgbClr>
                </a:solidFill>
                <a:latin typeface="Segoe UI Semibold" pitchFamily="34" charset="0"/>
                <a:cs typeface="Segoe UI Semibold" pitchFamily="34" charset="-120"/>
              </a:rPr>
              <a:t>Segunda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sng" strike="noStrike" kern="1200" cap="none" spc="0" normalizeH="0" baseline="0" noProof="0">
                <a:ln>
                  <a:noFill/>
                </a:ln>
                <a:solidFill>
                  <a:srgbClr val="FFFFFF">
                    <a:alpha val="100000"/>
                  </a:srgbClr>
                </a:solidFill>
                <a:effectLst/>
                <a:uLnTx/>
                <a:uFillTx/>
                <a:latin typeface="Segoe UI Semibold" pitchFamily="34" charset="0"/>
                <a:ea typeface="+mn-ea"/>
                <a:cs typeface="Segoe UI Semibold" pitchFamily="34" charset="-120"/>
              </a:rPr>
              <a:t>06/10</a:t>
            </a:r>
            <a:r>
              <a:rPr kumimoji="0" lang="en-US" sz="2699" b="0" i="0" u="none" strike="noStrike" kern="1200" cap="none" spc="0" normalizeH="0" baseline="0" noProof="0">
                <a:ln>
                  <a:noFill/>
                </a:ln>
                <a:solidFill>
                  <a:srgbClr val="FFFFFF">
                    <a:alpha val="100000"/>
                  </a:srgbClr>
                </a:solidFill>
                <a:effectLst/>
                <a:uLnTx/>
                <a:uFillTx/>
                <a:latin typeface="Segoe UI Semibold" pitchFamily="34" charset="0"/>
                <a:ea typeface="+mn-ea"/>
                <a:cs typeface="Segoe UI Semibold" pitchFamily="34" charset="-120"/>
              </a:rPr>
              <a:t> </a:t>
            </a:r>
            <a:r>
              <a:rPr kumimoji="0" lang="en-US" sz="2699" b="0" i="0" u="none" strike="noStrike" kern="1200" cap="none" spc="0" normalizeH="0" baseline="0" noProof="0" dirty="0">
                <a:ln>
                  <a:noFill/>
                </a:ln>
                <a:solidFill>
                  <a:srgbClr val="FFFFFF">
                    <a:alpha val="100000"/>
                  </a:srgbClr>
                </a:solidFill>
                <a:effectLst/>
                <a:uLnTx/>
                <a:uFillTx/>
                <a:latin typeface="Segoe UI Semibold" pitchFamily="34" charset="0"/>
                <a:ea typeface="+mn-ea"/>
                <a:cs typeface="Segoe UI Semibold" pitchFamily="34" charset="-120"/>
              </a:rPr>
              <a:t>– ETEC Martinho di Ciero</a:t>
            </a:r>
            <a:endParaRPr kumimoji="0" lang="en-US" sz="26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err="1">
                <a:latin typeface="Segoe UI" panose="020B0502040204020203" pitchFamily="34" charset="0"/>
                <a:ea typeface="Source Sans Pro" panose="020B0503030403020204" pitchFamily="34" charset="0"/>
                <a:cs typeface="Segoe UI" panose="020B0502040204020203" pitchFamily="34" charset="0"/>
              </a:rPr>
              <a:t>Há</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muito</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mais</a:t>
            </a:r>
            <a:r>
              <a:rPr lang="en-US" dirty="0">
                <a:latin typeface="Segoe UI" panose="020B0502040204020203" pitchFamily="34" charset="0"/>
                <a:ea typeface="Source Sans Pro" panose="020B0503030403020204" pitchFamily="34" charset="0"/>
                <a:cs typeface="Segoe UI" panose="020B0502040204020203" pitchFamily="34" charset="0"/>
              </a:rPr>
              <a:t> do que </a:t>
            </a:r>
            <a:r>
              <a:rPr lang="en-US" dirty="0" err="1">
                <a:latin typeface="Segoe UI" panose="020B0502040204020203" pitchFamily="34" charset="0"/>
                <a:ea typeface="Source Sans Pro" panose="020B0503030403020204" pitchFamily="34" charset="0"/>
                <a:cs typeface="Segoe UI" panose="020B0502040204020203" pitchFamily="34" charset="0"/>
              </a:rPr>
              <a:t>funcionalidades</a:t>
            </a:r>
            <a:r>
              <a:rPr lang="en-US" dirty="0">
                <a:latin typeface="Segoe UI" panose="020B0502040204020203" pitchFamily="34" charset="0"/>
                <a:ea typeface="Source Sans Pro" panose="020B0503030403020204" pitchFamily="34" charset="0"/>
                <a:cs typeface="Segoe UI" panose="020B0502040204020203" pitchFamily="34" charset="0"/>
              </a:rPr>
              <a:t> de </a:t>
            </a:r>
            <a:r>
              <a:rPr lang="en-US" dirty="0" err="1">
                <a:latin typeface="Segoe UI" panose="020B0502040204020203" pitchFamily="34" charset="0"/>
                <a:ea typeface="Source Sans Pro" panose="020B0503030403020204" pitchFamily="34" charset="0"/>
                <a:cs typeface="Segoe UI" panose="020B0502040204020203" pitchFamily="34" charset="0"/>
              </a:rPr>
              <a:t>edição</a:t>
            </a:r>
            <a:r>
              <a:rPr lang="en-US" dirty="0">
                <a:latin typeface="Segoe UI" panose="020B0502040204020203" pitchFamily="34" charset="0"/>
                <a:ea typeface="Source Sans Pro" panose="020B0503030403020204" pitchFamily="34" charset="0"/>
                <a:cs typeface="Segoe UI" panose="020B0502040204020203" pitchFamily="34" charset="0"/>
              </a:rPr>
              <a:t>. </a:t>
            </a:r>
            <a:r>
              <a:rPr lang="pt-BR" dirty="0">
                <a:latin typeface="Segoe UI" panose="020B0502040204020203" pitchFamily="34" charset="0"/>
                <a:ea typeface="Source Sans Pro" panose="020B0503030403020204" pitchFamily="34" charset="0"/>
                <a:cs typeface="Segoe UI" panose="020B0502040204020203" pitchFamily="34" charset="0"/>
              </a:rPr>
              <a:t>Seja com recursos integrados ou extensões avançadas, há recursos úteis para todos.</a:t>
            </a:r>
            <a:endParaRPr lang="en-US" dirty="0">
              <a:latin typeface="Segoe UI" panose="020B0502040204020203" pitchFamily="34" charset="0"/>
              <a:ea typeface="Source Sans Pro" panose="020B0503030403020204"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1438449" y="821407"/>
            <a:ext cx="9315102" cy="764994"/>
          </a:xfrm>
        </p:spPr>
        <p:txBody>
          <a:bodyPr/>
          <a:lstStyle/>
          <a:p>
            <a:pPr algn="ctr"/>
            <a:r>
              <a:rPr lang="en-US" dirty="0" err="1">
                <a:latin typeface="Segoe UI" panose="020B0502040204020203" pitchFamily="34" charset="0"/>
                <a:ea typeface="Source Sans Pro" panose="020B0503030403020204" pitchFamily="34" charset="0"/>
                <a:cs typeface="Segoe UI" panose="020B0502040204020203" pitchFamily="34" charset="0"/>
              </a:rPr>
              <a:t>Codifique</a:t>
            </a:r>
            <a:r>
              <a:rPr lang="en-US" dirty="0">
                <a:latin typeface="Segoe UI" panose="020B0502040204020203" pitchFamily="34" charset="0"/>
                <a:ea typeface="Source Sans Pro" panose="020B0503030403020204" pitchFamily="34" charset="0"/>
                <a:cs typeface="Segoe UI" panose="020B0502040204020203" pitchFamily="34" charset="0"/>
              </a:rPr>
              <a:t> com </a:t>
            </a:r>
            <a:r>
              <a:rPr lang="en-US" dirty="0" err="1">
                <a:latin typeface="Segoe UI" panose="020B0502040204020203" pitchFamily="34" charset="0"/>
                <a:ea typeface="Source Sans Pro" panose="020B0503030403020204" pitchFamily="34" charset="0"/>
                <a:cs typeface="Segoe UI" panose="020B0502040204020203" pitchFamily="34" charset="0"/>
              </a:rPr>
              <a:t>recursos</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avançados</a:t>
            </a:r>
            <a:endParaRPr lang="en-US" dirty="0">
              <a:latin typeface="Segoe UI" panose="020B0502040204020203" pitchFamily="34" charset="0"/>
              <a:ea typeface="Source Sans Pro" panose="020B0503030403020204" pitchFamily="34" charset="0"/>
              <a:cs typeface="Segoe UI" panose="020B0502040204020203" pitchFamily="34" charset="0"/>
            </a:endParaRP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29"/>
            <a:ext cx="4435909" cy="2919110"/>
          </a:xfrm>
        </p:spPr>
        <p:txBody>
          <a:bodyPr/>
          <a:lstStyle/>
          <a:p>
            <a:r>
              <a:rPr lang="pt-BR" dirty="0">
                <a:latin typeface="Segoe UI" panose="020B0502040204020203" pitchFamily="34" charset="0"/>
                <a:cs typeface="Segoe UI" panose="020B0502040204020203" pitchFamily="34" charset="0"/>
              </a:rPr>
              <a:t>Lide com tarefas complexas e com várias etapas. O Agent </a:t>
            </a:r>
            <a:r>
              <a:rPr lang="pt-BR" dirty="0" err="1">
                <a:latin typeface="Segoe UI" panose="020B0502040204020203" pitchFamily="34" charset="0"/>
                <a:cs typeface="Segoe UI" panose="020B0502040204020203" pitchFamily="34" charset="0"/>
              </a:rPr>
              <a:t>mode</a:t>
            </a:r>
            <a:r>
              <a:rPr lang="pt-BR" dirty="0">
                <a:latin typeface="Segoe UI" panose="020B0502040204020203" pitchFamily="34" charset="0"/>
                <a:cs typeface="Segoe UI" panose="020B0502040204020203" pitchFamily="34" charset="0"/>
              </a:rPr>
              <a:t> lê seu código-fonte, sugere edições em arquivos, executa comandos de terminal e responde a falhas de compilação ou teste — tudo em um loop até que a tarefa seja concluída.</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Refine ainda mais o Agent </a:t>
            </a:r>
            <a:r>
              <a:rPr lang="pt-BR" dirty="0" err="1">
                <a:latin typeface="Segoe UI" panose="020B0502040204020203" pitchFamily="34" charset="0"/>
                <a:cs typeface="Segoe UI" panose="020B0502040204020203" pitchFamily="34" charset="0"/>
              </a:rPr>
              <a:t>mode</a:t>
            </a:r>
            <a:r>
              <a:rPr lang="pt-BR" dirty="0">
                <a:latin typeface="Segoe UI" panose="020B0502040204020203" pitchFamily="34" charset="0"/>
                <a:cs typeface="Segoe UI" panose="020B0502040204020203" pitchFamily="34" charset="0"/>
              </a:rPr>
              <a:t> para se adequar aos fluxos de trabalho da sua equipe com extensões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e MCP Servers (integrações baseadas em Model </a:t>
            </a:r>
            <a:r>
              <a:rPr lang="pt-BR" dirty="0" err="1">
                <a:latin typeface="Segoe UI" panose="020B0502040204020203" pitchFamily="34" charset="0"/>
                <a:cs typeface="Segoe UI" panose="020B0502040204020203" pitchFamily="34" charset="0"/>
              </a:rPr>
              <a:t>Context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Protocol</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3"/>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4"/>
          <a:srcRect t="-36225" b="-36225"/>
          <a:stretch>
            <a:fillRect/>
          </a:stretch>
        </p:blipFill>
        <p:spPr>
          <a:xfrm>
            <a:off x="7864795" y="1187780"/>
            <a:ext cx="3255602" cy="3002308"/>
          </a:xfrm>
          <a:prstGeom prst="roundRect">
            <a:avLst>
              <a:gd name="adj" fmla="val 2850"/>
            </a:avLst>
          </a:prstGeom>
        </p:spPr>
      </p:pic>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pt-BR" b="1" dirty="0"/>
              <a:t>Qualquer modelo para</a:t>
            </a:r>
            <a:br>
              <a:rPr lang="pt-BR" b="1" dirty="0"/>
            </a:br>
            <a:r>
              <a:rPr lang="pt-BR" b="1" dirty="0"/>
              <a:t>qualquer equipe</a:t>
            </a:r>
            <a:endParaRPr lang="en-US" dirty="0">
              <a:latin typeface="Segoe UI Semibold" panose="020B0702040204020203" pitchFamily="34" charset="0"/>
              <a:cs typeface="Segoe UI Semibold" panose="020B0702040204020203" pitchFamily="34" charset="0"/>
            </a:endParaRP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pt-BR" dirty="0">
                <a:latin typeface="Segoe UI" panose="020B0502040204020203" pitchFamily="34" charset="0"/>
                <a:cs typeface="Segoe UI" panose="020B0502040204020203" pitchFamily="34" charset="0"/>
              </a:rPr>
              <a:t>Use modelos de IA out </a:t>
            </a:r>
            <a:r>
              <a:rPr lang="pt-BR" dirty="0" err="1">
                <a:latin typeface="Segoe UI" panose="020B0502040204020203" pitchFamily="34" charset="0"/>
                <a:cs typeface="Segoe UI" panose="020B0502040204020203" pitchFamily="34" charset="0"/>
              </a:rPr>
              <a:t>of</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 box (prontos para uso) como o Claude </a:t>
            </a:r>
            <a:r>
              <a:rPr lang="pt-BR" dirty="0" err="1">
                <a:latin typeface="Segoe UI" panose="020B0502040204020203" pitchFamily="34" charset="0"/>
                <a:cs typeface="Segoe UI" panose="020B0502040204020203" pitchFamily="34" charset="0"/>
              </a:rPr>
              <a:t>Sonnet</a:t>
            </a:r>
            <a:r>
              <a:rPr lang="pt-BR" dirty="0">
                <a:latin typeface="Segoe UI" panose="020B0502040204020203" pitchFamily="34" charset="0"/>
                <a:cs typeface="Segoe UI" panose="020B0502040204020203" pitchFamily="34" charset="0"/>
              </a:rPr>
              <a:t>, ou traga sua própria chave para acessar modelos da Azure, </a:t>
            </a:r>
            <a:r>
              <a:rPr lang="pt-BR" dirty="0" err="1">
                <a:latin typeface="Segoe UI" panose="020B0502040204020203" pitchFamily="34" charset="0"/>
                <a:cs typeface="Segoe UI" panose="020B0502040204020203" pitchFamily="34" charset="0"/>
              </a:rPr>
              <a:t>Anthropic</a:t>
            </a:r>
            <a:r>
              <a:rPr lang="pt-BR" dirty="0">
                <a:latin typeface="Segoe UI" panose="020B0502040204020203" pitchFamily="34" charset="0"/>
                <a:cs typeface="Segoe UI" panose="020B0502040204020203" pitchFamily="34" charset="0"/>
              </a:rPr>
              <a:t>, Google, </a:t>
            </a:r>
            <a:r>
              <a:rPr lang="pt-BR" dirty="0" err="1">
                <a:latin typeface="Segoe UI" panose="020B0502040204020203" pitchFamily="34" charset="0"/>
                <a:cs typeface="Segoe UI" panose="020B0502040204020203" pitchFamily="34" charset="0"/>
              </a:rPr>
              <a:t>Ollama</a:t>
            </a:r>
            <a:r>
              <a:rPr lang="pt-BR" dirty="0">
                <a:latin typeface="Segoe UI" panose="020B0502040204020203" pitchFamily="34" charset="0"/>
                <a:cs typeface="Segoe UI" panose="020B0502040204020203" pitchFamily="34" charset="0"/>
              </a:rPr>
              <a:t>, OpenAI e </a:t>
            </a:r>
            <a:r>
              <a:rPr lang="pt-BR" dirty="0" err="1">
                <a:latin typeface="Segoe UI" panose="020B0502040204020203" pitchFamily="34" charset="0"/>
                <a:cs typeface="Segoe UI" panose="020B0502040204020203" pitchFamily="34" charset="0"/>
              </a:rPr>
              <a:t>OpenRouter</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643952"/>
            <a:ext cx="3239551" cy="627605"/>
          </a:xfrm>
        </p:spPr>
        <p:txBody>
          <a:bodyPr/>
          <a:lstStyle/>
          <a:p>
            <a:r>
              <a:rPr lang="pt-BR" dirty="0">
                <a:latin typeface="Segoe UI Semibold" panose="020B0702040204020203" pitchFamily="34" charset="0"/>
                <a:cs typeface="Segoe UI Semibold" panose="020B0702040204020203" pitchFamily="34" charset="0"/>
              </a:rPr>
              <a:t>Um especialista em seu código-fonte</a:t>
            </a:r>
            <a:endParaRPr lang="en-US" dirty="0">
              <a:latin typeface="Segoe UI Semibold" panose="020B0702040204020203" pitchFamily="34" charset="0"/>
              <a:cs typeface="Segoe UI Semibold" panose="020B0702040204020203" pitchFamily="34" charset="0"/>
            </a:endParaRP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pt-BR" dirty="0">
                <a:latin typeface="Segoe UI" panose="020B0502040204020203" pitchFamily="34" charset="0"/>
                <a:cs typeface="Segoe UI" panose="020B0502040204020203" pitchFamily="34" charset="0"/>
              </a:rPr>
              <a:t>Seu código-fonte está indexado localmente e remotamente (no GitHub) para entender o que é relevante, permitindo interações rápidas e com consciência do contexto.</a:t>
            </a:r>
            <a:endParaRPr lang="en-US"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Uma IA que </a:t>
            </a:r>
            <a:r>
              <a:rPr lang="en-US" dirty="0" err="1">
                <a:latin typeface="Segoe UI Semibold" panose="020B0702040204020203" pitchFamily="34" charset="0"/>
                <a:cs typeface="Segoe UI Semibold" panose="020B0702040204020203" pitchFamily="34" charset="0"/>
              </a:rPr>
              <a:t>trabalha</a:t>
            </a:r>
            <a:r>
              <a:rPr lang="en-US" dirty="0">
                <a:latin typeface="Segoe UI Semibold" panose="020B0702040204020203" pitchFamily="34" charset="0"/>
                <a:cs typeface="Segoe UI Semibold" panose="020B0702040204020203" pitchFamily="34" charset="0"/>
              </a:rPr>
              <a:t> do </a:t>
            </a:r>
            <a:r>
              <a:rPr lang="en-US" dirty="0" err="1">
                <a:latin typeface="Segoe UI Semibold" panose="020B0702040204020203" pitchFamily="34" charset="0"/>
                <a:cs typeface="Segoe UI Semibold" panose="020B0702040204020203" pitchFamily="34" charset="0"/>
              </a:rPr>
              <a:t>jeito</a:t>
            </a:r>
            <a:r>
              <a:rPr lang="en-US" dirty="0">
                <a:latin typeface="Segoe UI Semibold" panose="020B0702040204020203" pitchFamily="34" charset="0"/>
                <a:cs typeface="Segoe UI Semibold" panose="020B0702040204020203" pitchFamily="34" charset="0"/>
              </a:rPr>
              <a:t> que </a:t>
            </a:r>
            <a:r>
              <a:rPr lang="en-US" dirty="0" err="1">
                <a:latin typeface="Segoe UI Semibold" panose="020B0702040204020203" pitchFamily="34" charset="0"/>
                <a:cs typeface="Segoe UI Semibold" panose="020B0702040204020203" pitchFamily="34" charset="0"/>
              </a:rPr>
              <a:t>você</a:t>
            </a:r>
            <a:r>
              <a:rPr lang="en-US" dirty="0">
                <a:latin typeface="Segoe UI Semibold" panose="020B0702040204020203" pitchFamily="34" charset="0"/>
                <a:cs typeface="Segoe UI Semibold" panose="020B0702040204020203" pitchFamily="34" charset="0"/>
              </a:rPr>
              <a:t> </a:t>
            </a:r>
            <a:r>
              <a:rPr lang="en-US" dirty="0" err="1">
                <a:latin typeface="Segoe UI Semibold" panose="020B0702040204020203" pitchFamily="34" charset="0"/>
                <a:cs typeface="Segoe UI Semibold" panose="020B0702040204020203" pitchFamily="34" charset="0"/>
              </a:rPr>
              <a:t>faz</a:t>
            </a:r>
            <a:endParaRPr lang="en-US" dirty="0">
              <a:latin typeface="Segoe UI Semibold" panose="020B0702040204020203" pitchFamily="34" charset="0"/>
              <a:cs typeface="Segoe UI Semibold" panose="020B0702040204020203" pitchFamily="34" charset="0"/>
            </a:endParaRP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pt-BR" dirty="0">
                <a:latin typeface="Segoe UI" panose="020B0502040204020203" pitchFamily="34" charset="0"/>
                <a:cs typeface="Segoe UI" panose="020B0502040204020203" pitchFamily="34" charset="0"/>
              </a:rPr>
              <a:t>Personalize as interações usando instruções customizadas e arquivos de prompt reutilizáveis ​​adaptados aos seus fluxos de trabalho, ferramentas e projetos.</a:t>
            </a:r>
            <a:endParaRPr lang="en-US" dirty="0">
              <a:latin typeface="Segoe UI" panose="020B0502040204020203" pitchFamily="34" charset="0"/>
              <a:cs typeface="Segoe UI" panose="020B0502040204020203" pitchFamily="34" charset="0"/>
            </a:endParaRP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5"/>
          <a:srcRect t="-30834" b="-30834"/>
          <a:stretch>
            <a:fillRect/>
          </a:stretch>
        </p:blipFill>
        <p:spPr>
          <a:xfrm>
            <a:off x="420061" y="658537"/>
            <a:ext cx="3739441" cy="3386820"/>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959585"/>
          </a:xfrm>
        </p:spPr>
        <p:txBody>
          <a:bodyPr/>
          <a:lstStyle/>
          <a:p>
            <a:r>
              <a:rPr lang="pt-BR" dirty="0">
                <a:latin typeface="Segoe UI" panose="020B0502040204020203" pitchFamily="34" charset="0"/>
                <a:cs typeface="Segoe UI" panose="020B0502040204020203" pitchFamily="34" charset="0"/>
              </a:rPr>
              <a:t>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prevê seu próximo passo enquanto você codifica. Use a tecla </a:t>
            </a:r>
            <a:r>
              <a:rPr lang="pt-BR" dirty="0" err="1">
                <a:latin typeface="Segoe UI" panose="020B0502040204020203" pitchFamily="34" charset="0"/>
                <a:cs typeface="Segoe UI" panose="020B0502040204020203" pitchFamily="34" charset="0"/>
              </a:rPr>
              <a:t>Tab</a:t>
            </a:r>
            <a:r>
              <a:rPr lang="pt-BR" dirty="0">
                <a:latin typeface="Segoe UI" panose="020B0502040204020203" pitchFamily="34" charset="0"/>
                <a:cs typeface="Segoe UI" panose="020B0502040204020203" pitchFamily="34" charset="0"/>
              </a:rPr>
              <a:t> para aceitar sugestões de IA diretamente no seu editor. Ele recomenda de forma inteligente o que alterar — e onde — com base nas edições que você já está fazendo.</a:t>
            </a:r>
            <a:endParaRPr lang="en-US"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Seu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81529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Sugestões</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código</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em</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tempo real </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5" y="3494826"/>
            <a:ext cx="3109474"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Comentários</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para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códigos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631648"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1500" dirty="0">
                <a:solidFill>
                  <a:srgbClr val="FFFFFE"/>
                </a:solidFill>
                <a:latin typeface="Segoe UI" panose="020B0502040204020203" pitchFamily="34" charset="0"/>
                <a:cs typeface="Segoe UI" panose="020B0502040204020203" pitchFamily="34" charset="0"/>
              </a:rPr>
              <a:t>       M</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odelo</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gpt4o-copilot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aprimorado</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Inline chat commands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Colabore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Crie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a nova central de </a:t>
            </a:r>
            <a:r>
              <a:rPr kumimoji="0" lang="en-US" sz="1800" b="0" i="0" u="none" strike="noStrike" kern="1200" cap="none" spc="0" normalizeH="0" baseline="0" noProof="0" dirty="0" err="1">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comando</a:t>
            </a:r>
            <a:r>
              <a:rPr kumimoji="0" lang="en-US" sz="1800" b="0" i="0" u="none" strike="noStrike" kern="1200" cap="none" spc="0" normalizeH="0" baseline="0" noProof="0" dirty="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2238449" y="603618"/>
            <a:ext cx="7860894" cy="990471"/>
          </a:xfrm>
          <a:prstGeom prst="rect">
            <a:avLst/>
          </a:prstGeom>
          <a:noFill/>
          <a:ln/>
        </p:spPr>
        <p:txBody>
          <a:bodyPr wrap="square" lIns="0" tIns="0" rIns="0" bIns="0" rtlCol="0" anchor="t"/>
          <a:lstStyle/>
          <a:p>
            <a:pPr lvl="0" algn="ctr" defTabSz="457109">
              <a:lnSpc>
                <a:spcPts val="3399"/>
              </a:lnSpc>
              <a:defRPr/>
            </a:pPr>
            <a:r>
              <a:rPr lang="pt-BR" sz="2999" kern="0" spc="-60" dirty="0">
                <a:solidFill>
                  <a:srgbClr val="F5F5F5">
                    <a:alpha val="100000"/>
                  </a:srgbClr>
                </a:solidFill>
                <a:latin typeface="Segoe UI Variable Display Semibold" pitchFamily="34" charset="0"/>
                <a:ea typeface="Segoe UI Variable Display Semibold" pitchFamily="34" charset="-122"/>
                <a:cs typeface="Segoe UI Variable Display Semibold" pitchFamily="34" charset="-120"/>
              </a:rPr>
              <a:t>Os desenvolvedores gastam apenas uma fração do seu tempo escrevendo novos códigos</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41068" y="3828103"/>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Pesquisa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Arquitetura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Refatoração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Planejamento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Resolução</a:t>
            </a: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 de Bugs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dirty="0" err="1">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Codificação</a:t>
                </a:r>
                <a:endParaRPr kumimoji="0" lang="en-US" sz="2000" b="1" i="0" u="none" strike="noStrike" kern="1200" cap="none" spc="0" normalizeH="0" baseline="0" noProof="0" dirty="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a:ea typeface="+mn-ea"/>
                <a:cs typeface="+mn-cs"/>
              </a:rPr>
              <a:t>Deploying /</a:t>
            </a:r>
          </a:p>
          <a:p>
            <a:pPr marL="0" marR="0" lvl="0" indent="0" algn="l" defTabSz="457109" rtl="0" eaLnBrk="1" fontAlgn="auto" latinLnBrk="0" hangingPunct="1">
              <a:lnSpc>
                <a:spcPts val="1800"/>
              </a:lnSpc>
              <a:spcBef>
                <a:spcPts val="0"/>
              </a:spcBef>
              <a:spcAft>
                <a:spcPts val="0"/>
              </a:spcAft>
              <a:buClrTx/>
              <a:buSzTx/>
              <a:buFontTx/>
              <a:buNone/>
              <a:tabLst/>
              <a:defRPr/>
            </a:pPr>
            <a:r>
              <a:rPr lang="en-US" sz="1400" kern="0" spc="-28" dirty="0" err="1">
                <a:solidFill>
                  <a:srgbClr val="F5F5F5">
                    <a:alpha val="100000"/>
                  </a:srgbClr>
                </a:solidFill>
                <a:latin typeface="Segoe UI Variable Display Regular"/>
              </a:rPr>
              <a:t>Publicações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 GitHub Copilot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pode</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ajudar</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você</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com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tudo</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Pesquisa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Arquitetura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Refatoração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Planejamento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Resolução</a:t>
            </a: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 de Bugs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dirty="0" err="1">
                  <a:ln>
                    <a:noFill/>
                  </a:ln>
                  <a:solidFill>
                    <a:srgbClr val="FFFFFE"/>
                  </a:solidFill>
                  <a:effectLst/>
                  <a:uLnTx/>
                  <a:uFillTx/>
                  <a:latin typeface="Segoe UI Variable Display" pitchFamily="2" charset="0"/>
                  <a:ea typeface="Segoe UI Variable Display Bold" pitchFamily="34" charset="-122"/>
                  <a:cs typeface="Segoe UI Variable Display Bold" pitchFamily="34" charset="-120"/>
                </a:rPr>
                <a:t>Codificação</a:t>
              </a:r>
              <a:endParaRPr kumimoji="0" lang="en-US" sz="2000" b="1" i="0" u="none" strike="noStrike" kern="1200" cap="none" spc="0" normalizeH="0" baseline="0" noProof="0" dirty="0">
                <a:ln>
                  <a:noFill/>
                </a:ln>
                <a:solidFill>
                  <a:srgbClr val="FFFFFE"/>
                </a:solidFill>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a:ea typeface="+mn-ea"/>
                <a:cs typeface="+mn-cs"/>
              </a:rPr>
              <a:t>Deploying</a:t>
            </a:r>
            <a:r>
              <a:rPr lang="en-US" sz="1400" kern="0" spc="-28" dirty="0">
                <a:solidFill>
                  <a:srgbClr val="F5F5F5">
                    <a:alpha val="100000"/>
                  </a:srgbClr>
                </a:solidFill>
                <a:latin typeface="Segoe UI Variable Display Regular"/>
              </a:rPr>
              <a:t> / </a:t>
            </a:r>
            <a:r>
              <a:rPr lang="en-US" sz="1400" kern="0" spc="-28" dirty="0" err="1">
                <a:solidFill>
                  <a:srgbClr val="F5F5F5">
                    <a:alpha val="100000"/>
                  </a:srgbClr>
                </a:solidFill>
                <a:latin typeface="Segoe UI Variable Display Regular"/>
              </a:rPr>
              <a:t>Publicações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err="1">
                <a:latin typeface="Segoe UI" panose="020B0502040204020203" pitchFamily="34" charset="0"/>
                <a:cs typeface="Segoe UI" panose="020B0502040204020203" pitchFamily="34" charset="0"/>
              </a:rPr>
              <a:t>Exemplo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prático</a:t>
            </a:r>
            <a:r>
              <a:rPr lang="en-US" dirty="0">
                <a:latin typeface="Segoe UI" panose="020B0502040204020203" pitchFamily="34" charset="0"/>
                <a:cs typeface="Segoe UI" panose="020B0502040204020203" pitchFamily="34" charset="0"/>
              </a:rPr>
              <a:t> (Demo)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5"/>
            <a:ext cx="5985310" cy="4509107"/>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lvl="0">
              <a:lnSpc>
                <a:spcPts val="5903"/>
              </a:lnSpc>
              <a:defRPr/>
            </a:pPr>
            <a:r>
              <a:rPr lang="pt-BR" sz="4799" kern="0" spc="-144" dirty="0">
                <a:solidFill>
                  <a:srgbClr val="FFFFFF">
                    <a:alpha val="100000"/>
                  </a:srgbClr>
                </a:solidFill>
                <a:latin typeface="Segoe UI Variable Text Semibold" pitchFamily="34" charset="0"/>
              </a:rPr>
              <a:t>O Editor de</a:t>
            </a:r>
            <a:br>
              <a:rPr lang="pt-BR" sz="4799" kern="0" spc="-144" dirty="0">
                <a:solidFill>
                  <a:srgbClr val="FFFFFF">
                    <a:alpha val="100000"/>
                  </a:srgbClr>
                </a:solidFill>
                <a:latin typeface="Segoe UI Variable Text Semibold" pitchFamily="34" charset="0"/>
              </a:rPr>
            </a:br>
            <a:r>
              <a:rPr lang="pt-BR" sz="4799" kern="0" spc="-144" dirty="0">
                <a:solidFill>
                  <a:srgbClr val="FFFFFF">
                    <a:alpha val="100000"/>
                  </a:srgbClr>
                </a:solidFill>
                <a:latin typeface="Segoe UI Variable Text Semibold" pitchFamily="34" charset="0"/>
              </a:rPr>
              <a:t>Código de IA</a:t>
            </a:r>
            <a:br>
              <a:rPr lang="pt-BR" sz="4799" kern="0" spc="-144" dirty="0">
                <a:solidFill>
                  <a:srgbClr val="FFFFFF">
                    <a:alpha val="100000"/>
                  </a:srgbClr>
                </a:solidFill>
                <a:latin typeface="Segoe UI Variable Text Semibold" pitchFamily="34" charset="0"/>
              </a:rPr>
            </a:br>
            <a:r>
              <a:rPr lang="pt-BR" sz="4799" kern="0" spc="-144" dirty="0">
                <a:solidFill>
                  <a:srgbClr val="FFFFFF">
                    <a:alpha val="100000"/>
                  </a:srgbClr>
                </a:solidFill>
                <a:latin typeface="Segoe UI Variable Text Semibold" pitchFamily="34" charset="0"/>
              </a:rPr>
              <a:t>Open </a:t>
            </a:r>
            <a:r>
              <a:rPr lang="pt-BR" sz="4799" kern="0" spc="-144" dirty="0" err="1">
                <a:solidFill>
                  <a:srgbClr val="FFFFFF">
                    <a:alpha val="100000"/>
                  </a:srgbClr>
                </a:solidFill>
                <a:latin typeface="Segoe UI Variable Text Semibold" pitchFamily="34" charset="0"/>
              </a:rPr>
              <a:t>Source</a:t>
            </a: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err="1">
                <a:ln>
                  <a:noFill/>
                </a:ln>
                <a:solidFill>
                  <a:srgbClr val="FFFFFF">
                    <a:alpha val="100000"/>
                  </a:srgbClr>
                </a:solidFill>
                <a:effectLst/>
                <a:uLnTx/>
                <a:uFillTx/>
                <a:latin typeface="Segoe UI Variable Text Semibold" pitchFamily="34" charset="0"/>
                <a:ea typeface="+mn-ea"/>
                <a:cs typeface="+mn-cs"/>
              </a:rPr>
              <a:t>Técnicas</a:t>
            </a: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 </a:t>
            </a:r>
            <a:r>
              <a:rPr kumimoji="0" lang="en-US" sz="1800" b="0" i="0" u="none" strike="noStrike" kern="0" cap="none" spc="-144" normalizeH="0" baseline="0" noProof="0" dirty="0" err="1">
                <a:ln>
                  <a:noFill/>
                </a:ln>
                <a:solidFill>
                  <a:srgbClr val="FFFFFF">
                    <a:alpha val="100000"/>
                  </a:srgbClr>
                </a:solidFill>
                <a:effectLst/>
                <a:uLnTx/>
                <a:uFillTx/>
                <a:latin typeface="Segoe UI Variable Text Semibold" pitchFamily="34" charset="0"/>
                <a:ea typeface="+mn-ea"/>
                <a:cs typeface="+mn-cs"/>
              </a:rPr>
              <a:t>Essenciais</a:t>
            </a: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 para GitHub Copilot no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Agora </a:t>
            </a:r>
            <a:r>
              <a:rPr kumimoji="0" lang="en-US" sz="1400" b="0" i="0" u="none" strike="noStrike" kern="0" cap="none" spc="-28" normalizeH="0" baseline="0" noProof="0" dirty="0" err="1">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disponível</a:t>
            </a: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no </a:t>
            </a:r>
            <a:r>
              <a:rPr kumimoji="0" lang="en-US" sz="1400" b="1"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e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mn-ea"/>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Últimos</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Modelos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123658"/>
          </a:xfrm>
          <a:prstGeom prst="rect">
            <a:avLst/>
          </a:prstGeom>
          <a:noFill/>
        </p:spPr>
        <p:txBody>
          <a:bodyPr wrap="square">
            <a:spAutoFit/>
          </a:bodyPr>
          <a:lstStyle/>
          <a:p>
            <a:pPr lvl="0">
              <a:defRPr/>
            </a:pPr>
            <a:r>
              <a:rPr lang="pt-BR" b="1" dirty="0"/>
              <a:t>Use o melhor modelo para sua tarefa e projeto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com suporte para os últimos modelos da OpenAI, </a:t>
            </a:r>
            <a:r>
              <a:rPr lang="pt-BR" sz="1600" dirty="0" err="1">
                <a:solidFill>
                  <a:srgbClr val="FFFFFE"/>
                </a:solidFill>
                <a:latin typeface="Segoe UI" panose="020B0502040204020203" pitchFamily="34" charset="0"/>
                <a:cs typeface="Segoe UI" panose="020B0502040204020203" pitchFamily="34" charset="0"/>
              </a:rPr>
              <a:t>Anthropic</a:t>
            </a:r>
            <a:r>
              <a:rPr lang="pt-BR" sz="1600" dirty="0">
                <a:solidFill>
                  <a:srgbClr val="FFFFFE"/>
                </a:solidFill>
                <a:latin typeface="Segoe UI" panose="020B0502040204020203" pitchFamily="34" charset="0"/>
                <a:cs typeface="Segoe UI" panose="020B0502040204020203" pitchFamily="34" charset="0"/>
              </a:rPr>
              <a:t> e Gemini, incluindo GPT 5, Gemini 2.5 Pro e Claude </a:t>
            </a:r>
            <a:r>
              <a:rPr lang="pt-BR" sz="1600" dirty="0" err="1">
                <a:solidFill>
                  <a:srgbClr val="FFFFFE"/>
                </a:solidFill>
                <a:latin typeface="Segoe UI" panose="020B0502040204020203" pitchFamily="34" charset="0"/>
                <a:cs typeface="Segoe UI" panose="020B0502040204020203" pitchFamily="34" charset="0"/>
              </a:rPr>
              <a:t>Sonnet</a:t>
            </a:r>
            <a:r>
              <a:rPr lang="pt-BR" sz="1600" dirty="0">
                <a:solidFill>
                  <a:srgbClr val="FFFFFE"/>
                </a:solidFill>
                <a:latin typeface="Segoe UI" panose="020B0502040204020203" pitchFamily="34" charset="0"/>
                <a:cs typeface="Segoe UI" panose="020B0502040204020203" pitchFamily="34" charset="0"/>
              </a:rPr>
              <a:t> 4.</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Melhore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suas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interações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com o GitHub Copilot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tirando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proveito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múltiplos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modelos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Utilize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seu</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próprio</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modelo</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800767"/>
          </a:xfrm>
          <a:prstGeom prst="rect">
            <a:avLst/>
          </a:prstGeom>
          <a:noFill/>
        </p:spPr>
        <p:txBody>
          <a:bodyPr wrap="square" lIns="91440" tIns="45720" rIns="91440" bIns="45720" anchor="t">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Conecte-se a provedores de LLM customizados e use o modelo que melhor funciona para você.</a:t>
            </a:r>
          </a:p>
          <a:p>
            <a:pPr lvl="0">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Anthropic, Azure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incluindo</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datacenters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governamentais</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Google Vertex,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Ollama</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OpenRouter</a:t>
            </a:r>
            <a:endParaRPr kumimoji="0" lang="en-US" sz="18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Public Preview – Copilot Free &amp; Pro </a:t>
            </a:r>
            <a:r>
              <a:rPr kumimoji="0" lang="en-US" sz="1600" b="0" i="1"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apenas</a:t>
            </a:r>
            <a:endPar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3293209"/>
          </a:xfrm>
          <a:prstGeom prst="rect">
            <a:avLst/>
          </a:prstGeom>
          <a:noFill/>
        </p:spPr>
        <p:txBody>
          <a:bodyPr wrap="square">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Crie </a:t>
            </a:r>
            <a:r>
              <a:rPr lang="pt-BR" sz="1600" b="1" dirty="0">
                <a:solidFill>
                  <a:schemeClr val="accent4">
                    <a:lumMod val="75000"/>
                  </a:schemeClr>
                </a:solidFill>
                <a:latin typeface="Segoe UI" panose="020B0502040204020203" pitchFamily="34" charset="0"/>
                <a:cs typeface="Segoe UI" panose="020B0502040204020203" pitchFamily="34" charset="0"/>
              </a:rPr>
              <a:t>workflows repetíveis e com tecnologia de IA para sua equipe</a:t>
            </a:r>
            <a:r>
              <a:rPr lang="pt-BR" sz="1600" dirty="0">
                <a:solidFill>
                  <a:srgbClr val="FFFFFE"/>
                </a:solidFill>
                <a:latin typeface="Segoe UI" panose="020B0502040204020203" pitchFamily="34" charset="0"/>
                <a:cs typeface="Segoe UI" panose="020B0502040204020203" pitchFamily="34" charset="0"/>
              </a:rPr>
              <a:t>, com </a:t>
            </a:r>
            <a:r>
              <a:rPr lang="pt-BR" sz="1600" b="1" dirty="0">
                <a:solidFill>
                  <a:schemeClr val="accent4">
                    <a:lumMod val="75000"/>
                  </a:schemeClr>
                </a:solidFill>
                <a:latin typeface="Segoe UI" panose="020B0502040204020203" pitchFamily="34" charset="0"/>
                <a:cs typeface="Segoe UI" panose="020B0502040204020203" pitchFamily="34" charset="0"/>
              </a:rPr>
              <a:t>arquivos de prompt</a:t>
            </a:r>
            <a:r>
              <a:rPr lang="pt-BR" sz="1600" b="1" dirty="0">
                <a:solidFill>
                  <a:srgbClr val="FFFFFE"/>
                </a:solidFill>
                <a:latin typeface="Segoe UI" panose="020B0502040204020203" pitchFamily="34" charset="0"/>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que descrevem seus próprios prompts, ferramentas e modelos.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Escale</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conhecimento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domínio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membros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sêniores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do time com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Crie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que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encapsulam</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diferentes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planejamento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debugging,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FFFE"/>
              </a:solidFill>
              <a:latin typeface="Segoe UI" panose="020B0502040204020203" pitchFamily="34" charset="0"/>
              <a:cs typeface="Segoe UI" panose="020B0502040204020203" pitchFamily="34" charset="0"/>
            </a:endParaRPr>
          </a:p>
          <a:p>
            <a:pPr lvl="0">
              <a:defRPr/>
            </a:pPr>
            <a:r>
              <a:rPr kumimoji="0" lang="en-US" sz="160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Descubra</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os</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recursos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comunidade</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dirty="0">
                <a:solidFill>
                  <a:srgbClr val="FFFFFE"/>
                </a:solidFill>
                <a:latin typeface="Segoe UI" panose="020B0502040204020203" pitchFamily="34" charset="0"/>
                <a:cs typeface="Segoe UI" panose="020B0502040204020203" pitchFamily="34" charset="0"/>
              </a:rPr>
              <a:t>no </a:t>
            </a:r>
            <a:r>
              <a:rPr lang="en-US" sz="1600" dirty="0" err="1">
                <a:solidFill>
                  <a:srgbClr val="FFFFFE"/>
                </a:solidFill>
                <a:latin typeface="Segoe UI" panose="020B0502040204020203" pitchFamily="34" charset="0"/>
                <a:cs typeface="Segoe UI" panose="020B0502040204020203" pitchFamily="34" charset="0"/>
              </a:rPr>
              <a:t>repositório</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b="1" dirty="0">
                <a:solidFill>
                  <a:srgbClr val="5FED83"/>
                </a:solidFill>
                <a:latin typeface="Segoe UI" panose="020B0502040204020203" pitchFamily="34" charset="0"/>
                <a:cs typeface="Segoe UI" panose="020B0502040204020203" pitchFamily="34" charset="0"/>
              </a:rPr>
              <a:t>Awesome Copilot</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Estenda</a:t>
            </a:r>
            <a:r>
              <a:rPr kumimoji="0" lang="en-US" sz="3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 agent mode com Model Context Protocol (MCP)</a:t>
            </a:r>
            <a:endParaRPr kumimoji="0" lang="en-US" sz="20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2062103"/>
          </a:xfrm>
          <a:prstGeom prst="rect">
            <a:avLst/>
          </a:prstGeom>
          <a:noFill/>
        </p:spPr>
        <p:txBody>
          <a:bodyPr wrap="square" lIns="91440" tIns="45720" rIns="91440" bIns="45720" anchor="t">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Personalize o </a:t>
            </a:r>
            <a:r>
              <a:rPr lang="pt-BR" sz="1600" dirty="0" err="1">
                <a:solidFill>
                  <a:srgbClr val="FFFFFE"/>
                </a:solidFill>
                <a:latin typeface="Segoe UI" panose="020B0502040204020203" pitchFamily="34" charset="0"/>
                <a:cs typeface="Segoe UI" panose="020B0502040204020203" pitchFamily="34" charset="0"/>
              </a:rPr>
              <a:t>agent</a:t>
            </a:r>
            <a:r>
              <a:rPr lang="pt-BR" sz="1600" dirty="0">
                <a:solidFill>
                  <a:srgbClr val="FFFFFE"/>
                </a:solidFill>
                <a:latin typeface="Segoe UI" panose="020B0502040204020203" pitchFamily="34" charset="0"/>
                <a:cs typeface="Segoe UI" panose="020B0502040204020203" pitchFamily="34" charset="0"/>
              </a:rPr>
              <a:t> </a:t>
            </a:r>
            <a:r>
              <a:rPr lang="pt-BR" sz="1600" dirty="0" err="1">
                <a:solidFill>
                  <a:srgbClr val="FFFFFE"/>
                </a:solidFill>
                <a:latin typeface="Segoe UI" panose="020B0502040204020203" pitchFamily="34" charset="0"/>
                <a:cs typeface="Segoe UI" panose="020B0502040204020203" pitchFamily="34" charset="0"/>
              </a:rPr>
              <a:t>mode</a:t>
            </a:r>
            <a:r>
              <a:rPr lang="pt-BR" sz="1600" dirty="0">
                <a:solidFill>
                  <a:srgbClr val="FFFFFE"/>
                </a:solidFill>
                <a:latin typeface="Segoe UI" panose="020B0502040204020203" pitchFamily="34" charset="0"/>
                <a:cs typeface="Segoe UI" panose="020B0502040204020203" pitchFamily="34" charset="0"/>
              </a:rPr>
              <a:t> à sua maneira, adicionando ferramentas disponibilizadas por MCP Servers de soluções como </a:t>
            </a:r>
            <a:r>
              <a:rPr lang="pt-BR" sz="1600" dirty="0" err="1">
                <a:solidFill>
                  <a:srgbClr val="FFFFFE"/>
                </a:solidFill>
                <a:latin typeface="Segoe UI" panose="020B0502040204020203" pitchFamily="34" charset="0"/>
                <a:cs typeface="Segoe UI" panose="020B0502040204020203" pitchFamily="34" charset="0"/>
              </a:rPr>
              <a:t>Figma</a:t>
            </a:r>
            <a:r>
              <a:rPr lang="pt-BR" sz="1600" dirty="0">
                <a:solidFill>
                  <a:srgbClr val="FFFFFE"/>
                </a:solidFill>
                <a:latin typeface="Segoe UI" panose="020B0502040204020203" pitchFamily="34" charset="0"/>
                <a:cs typeface="Segoe UI" panose="020B0502040204020203" pitchFamily="34" charset="0"/>
              </a:rPr>
              <a:t>, GitHub ou </a:t>
            </a:r>
            <a:r>
              <a:rPr lang="pt-BR" sz="1600" dirty="0" err="1">
                <a:solidFill>
                  <a:srgbClr val="FFFFFE"/>
                </a:solidFill>
                <a:latin typeface="Segoe UI" panose="020B0502040204020203" pitchFamily="34" charset="0"/>
                <a:cs typeface="Segoe UI" panose="020B0502040204020203" pitchFamily="34" charset="0"/>
              </a:rPr>
              <a:t>Perplexity</a:t>
            </a:r>
            <a:r>
              <a:rPr lang="pt-BR" sz="1600" dirty="0">
                <a:solidFill>
                  <a:srgbClr val="FFFFFE"/>
                </a:solidFill>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lvl="0">
              <a:defRPr/>
            </a:pPr>
            <a:r>
              <a:rPr lang="pt-BR" sz="1600" dirty="0">
                <a:solidFill>
                  <a:srgbClr val="FFFFFE"/>
                </a:solidFill>
                <a:latin typeface="Segoe UI" panose="020B0502040204020203" pitchFamily="34" charset="0"/>
                <a:cs typeface="Segoe UI" panose="020B0502040204020203" pitchFamily="34" charset="0"/>
              </a:rPr>
              <a:t>O VS </a:t>
            </a:r>
            <a:r>
              <a:rPr lang="pt-BR" sz="1600" dirty="0" err="1">
                <a:solidFill>
                  <a:srgbClr val="FFFFFE"/>
                </a:solidFill>
                <a:latin typeface="Segoe UI" panose="020B0502040204020203" pitchFamily="34" charset="0"/>
                <a:cs typeface="Segoe UI" panose="020B0502040204020203" pitchFamily="34" charset="0"/>
              </a:rPr>
              <a:t>Code</a:t>
            </a:r>
            <a:r>
              <a:rPr lang="pt-BR" sz="1600" dirty="0">
                <a:solidFill>
                  <a:srgbClr val="FFFFFE"/>
                </a:solidFill>
                <a:latin typeface="Segoe UI" panose="020B0502040204020203" pitchFamily="34" charset="0"/>
                <a:cs typeface="Segoe UI" panose="020B0502040204020203" pitchFamily="34" charset="0"/>
              </a:rPr>
              <a:t> é o </a:t>
            </a:r>
            <a:r>
              <a:rPr lang="en-US" sz="1600" i="1" dirty="0" err="1">
                <a:solidFill>
                  <a:srgbClr val="FFFFFE"/>
                </a:solidFill>
                <a:latin typeface="Segoe UI" panose="020B0502040204020203" pitchFamily="34" charset="0"/>
                <a:cs typeface="Segoe UI" panose="020B0502040204020203" pitchFamily="34" charset="0"/>
              </a:rPr>
              <a:t>único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editor </a:t>
            </a:r>
            <a:r>
              <a:rPr lang="pt-BR" sz="1600" dirty="0">
                <a:solidFill>
                  <a:srgbClr val="FFFFFE"/>
                </a:solidFill>
                <a:latin typeface="Segoe UI" panose="020B0502040204020203" pitchFamily="34" charset="0"/>
                <a:cs typeface="Segoe UI" panose="020B0502040204020203" pitchFamily="34" charset="0"/>
              </a:rPr>
              <a:t>a suportar a especificação completa do MCP, incluindo </a:t>
            </a:r>
            <a:r>
              <a:rPr lang="pt-BR" sz="1600" dirty="0" err="1">
                <a:solidFill>
                  <a:srgbClr val="FFFFFE"/>
                </a:solidFill>
                <a:latin typeface="Segoe UI" panose="020B0502040204020203" pitchFamily="34" charset="0"/>
                <a:cs typeface="Segoe UI" panose="020B0502040204020203" pitchFamily="34" charset="0"/>
              </a:rPr>
              <a:t>OAuth</a:t>
            </a:r>
            <a:r>
              <a:rPr lang="pt-BR" sz="1600" dirty="0">
                <a:solidFill>
                  <a:srgbClr val="FFFFFE"/>
                </a:solidFill>
                <a:latin typeface="Segoe UI" panose="020B0502040204020203" pitchFamily="34" charset="0"/>
                <a:cs typeface="Segoe UI" panose="020B0502040204020203" pitchFamily="34" charset="0"/>
              </a:rPr>
              <a:t>, prompts, </a:t>
            </a:r>
            <a:r>
              <a:rPr lang="pt-BR" sz="1600" dirty="0" err="1">
                <a:solidFill>
                  <a:srgbClr val="FFFFFE"/>
                </a:solidFill>
                <a:latin typeface="Segoe UI" panose="020B0502040204020203" pitchFamily="34" charset="0"/>
                <a:cs typeface="Segoe UI" panose="020B0502040204020203" pitchFamily="34" charset="0"/>
              </a:rPr>
              <a:t>sampling</a:t>
            </a:r>
            <a:r>
              <a:rPr lang="pt-BR" sz="1600" dirty="0">
                <a:solidFill>
                  <a:srgbClr val="FFFFFE"/>
                </a:solidFill>
                <a:latin typeface="Segoe UI" panose="020B0502040204020203" pitchFamily="34" charset="0"/>
                <a:cs typeface="Segoe UI" panose="020B0502040204020203" pitchFamily="34" charset="0"/>
              </a:rPr>
              <a:t> e recursos.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000282"/>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1652036"/>
            <a:ext cx="4496015" cy="2142041"/>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pt-BR" sz="3600" b="1" dirty="0" err="1">
                <a:solidFill>
                  <a:srgbClr val="FFFFFE"/>
                </a:solidFill>
                <a:latin typeface="Segoe UI" panose="020B0502040204020203" pitchFamily="34" charset="0"/>
                <a:cs typeface="Segoe UI" panose="020B0502040204020203" pitchFamily="34" charset="0"/>
              </a:rPr>
              <a:t>Agents</a:t>
            </a:r>
            <a:r>
              <a:rPr lang="pt-BR" sz="3600" b="1" dirty="0">
                <a:solidFill>
                  <a:srgbClr val="FFFFFE"/>
                </a:solidFill>
                <a:latin typeface="Segoe UI" panose="020B0502040204020203" pitchFamily="34" charset="0"/>
                <a:cs typeface="Segoe UI" panose="020B0502040204020203" pitchFamily="34" charset="0"/>
              </a:rPr>
              <a:t> especializados para reduzir o trabalho do desenvolvedor</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569660"/>
          </a:xfrm>
          <a:prstGeom prst="rect">
            <a:avLst/>
          </a:prstGeom>
          <a:noFill/>
        </p:spPr>
        <p:txBody>
          <a:bodyPr wrap="square">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Membros expert em um time para resolver problemas específicos e reduzir o trabalho de engenharia.</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srgbClr val="FFFFFE"/>
                </a:solidFill>
                <a:latin typeface="Segoe UI" panose="020B0502040204020203" pitchFamily="34" charset="0"/>
                <a:cs typeface="Segoe UI" panose="020B0502040204020203" pitchFamily="34" charset="0"/>
              </a:rPr>
              <a:t>Facilite</a:t>
            </a:r>
            <a:r>
              <a:rPr lang="en-US" sz="1600" dirty="0">
                <a:solidFill>
                  <a:srgbClr val="FFFFFE"/>
                </a:solidFill>
                <a:latin typeface="Segoe UI" panose="020B0502040204020203" pitchFamily="34" charset="0"/>
                <a:cs typeface="Segoe UI" panose="020B0502040204020203" pitchFamily="34" charset="0"/>
              </a:rPr>
              <a:t> updates com </a:t>
            </a:r>
            <a:r>
              <a:rPr lang="en-US" sz="1600" dirty="0" err="1">
                <a:solidFill>
                  <a:srgbClr val="FFFFFE"/>
                </a:solidFill>
                <a:latin typeface="Segoe UI" panose="020B0502040204020203" pitchFamily="34" charset="0"/>
                <a:cs typeface="Segoe UI" panose="020B0502040204020203" pitchFamily="34" charset="0"/>
              </a:rPr>
              <a:t>os</a:t>
            </a:r>
            <a:r>
              <a:rPr lang="en-US" sz="1600" dirty="0">
                <a:solidFill>
                  <a:srgbClr val="FFFFFE"/>
                </a:solidFill>
                <a:latin typeface="Segoe UI" panose="020B0502040204020203" pitchFamily="34" charset="0"/>
                <a:cs typeface="Segoe UI" panose="020B0502040204020203" pitchFamily="34" charset="0"/>
              </a:rPr>
              <a:t> agents para .NET e Java</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Delegue</a:t>
            </a: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tarefas</a:t>
            </a: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para agents </a:t>
            </a: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assíncronos</a:t>
            </a:r>
            <a:endPar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293209"/>
          </a:xfrm>
          <a:prstGeom prst="rect">
            <a:avLst/>
          </a:prstGeom>
          <a:noFill/>
        </p:spPr>
        <p:txBody>
          <a:bodyPr wrap="square">
            <a:spAutoFit/>
          </a:bodyPr>
          <a:lstStyle/>
          <a:p>
            <a:pPr lvl="0">
              <a:defRPr/>
            </a:pPr>
            <a:r>
              <a:rPr lang="en-US" sz="1600" dirty="0" err="1">
                <a:solidFill>
                  <a:srgbClr val="FFFFFE"/>
                </a:solidFill>
                <a:latin typeface="Segoe UI" panose="020B0502040204020203" pitchFamily="34" charset="0"/>
                <a:cs typeface="Segoe UI" panose="020B0502040204020203" pitchFamily="34" charset="0"/>
              </a:rPr>
              <a:t>Os</a:t>
            </a:r>
            <a:r>
              <a:rPr lang="en-US" sz="1600" dirty="0">
                <a:solidFill>
                  <a:srgbClr val="FFFFFE"/>
                </a:solidFill>
                <a:latin typeface="Segoe UI" panose="020B0502040204020203" pitchFamily="34" charset="0"/>
                <a:cs typeface="Segoe UI" panose="020B0502040204020203" pitchFamily="34" charset="0"/>
              </a:rPr>
              <a:t> </a:t>
            </a:r>
            <a:r>
              <a:rPr lang="en-US" sz="1600" dirty="0" err="1">
                <a:solidFill>
                  <a:srgbClr val="FFFFFE"/>
                </a:solidFill>
                <a:latin typeface="Segoe UI" panose="020B0502040204020203" pitchFamily="34" charset="0"/>
                <a:cs typeface="Segoe UI" panose="020B0502040204020203" pitchFamily="34" charset="0"/>
              </a:rPr>
              <a:t>desenvolvedores</a:t>
            </a:r>
            <a:r>
              <a:rPr lang="en-US" sz="1600" dirty="0">
                <a:solidFill>
                  <a:srgbClr val="FFFFFE"/>
                </a:solidFill>
                <a:latin typeface="Segoe UI" panose="020B0502040204020203" pitchFamily="34" charset="0"/>
                <a:cs typeface="Segoe UI" panose="020B0502040204020203" pitchFamily="34" charset="0"/>
              </a:rPr>
              <a:t> </a:t>
            </a:r>
            <a:r>
              <a:rPr lang="en-US" sz="1600" dirty="0" err="1">
                <a:solidFill>
                  <a:srgbClr val="FFFFFE"/>
                </a:solidFill>
                <a:latin typeface="Segoe UI" panose="020B0502040204020203" pitchFamily="34" charset="0"/>
                <a:cs typeface="Segoe UI" panose="020B0502040204020203" pitchFamily="34" charset="0"/>
              </a:rPr>
              <a:t>podem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b="1" dirty="0">
                <a:solidFill>
                  <a:srgbClr val="FFFFFE"/>
                </a:solidFill>
                <a:latin typeface="Segoe UI" panose="020B0502040204020203" pitchFamily="34" charset="0"/>
                <a:cs typeface="Segoe UI" panose="020B0502040204020203" pitchFamily="34" charset="0"/>
              </a:rPr>
              <a:t>conseguir ainda mais com </a:t>
            </a:r>
            <a:r>
              <a:rPr lang="pt-BR" sz="1600" b="1" dirty="0" err="1">
                <a:solidFill>
                  <a:srgbClr val="FFFFFE"/>
                </a:solidFill>
                <a:latin typeface="Segoe UI" panose="020B0502040204020203" pitchFamily="34" charset="0"/>
                <a:cs typeface="Segoe UI" panose="020B0502040204020203" pitchFamily="34" charset="0"/>
              </a:rPr>
              <a:t>agend</a:t>
            </a:r>
            <a:r>
              <a:rPr lang="pt-BR" sz="1600" b="1" dirty="0">
                <a:solidFill>
                  <a:srgbClr val="FFFFFE"/>
                </a:solidFill>
                <a:latin typeface="Segoe UI" panose="020B0502040204020203" pitchFamily="34" charset="0"/>
                <a:cs typeface="Segoe UI" panose="020B0502040204020203" pitchFamily="34" charset="0"/>
              </a:rPr>
              <a:t> </a:t>
            </a:r>
            <a:r>
              <a:rPr lang="pt-BR" sz="1600" b="1" dirty="0" err="1">
                <a:solidFill>
                  <a:srgbClr val="FFFFFE"/>
                </a:solidFill>
                <a:latin typeface="Segoe UI" panose="020B0502040204020203" pitchFamily="34" charset="0"/>
                <a:cs typeface="Segoe UI" panose="020B0502040204020203" pitchFamily="34" charset="0"/>
              </a:rPr>
              <a:t>mode</a:t>
            </a:r>
            <a:r>
              <a:rPr lang="pt-BR" sz="1600" b="1" dirty="0">
                <a:solidFill>
                  <a:srgbClr val="FFFFFE"/>
                </a:solidFill>
                <a:latin typeface="Segoe UI" panose="020B0502040204020203" pitchFamily="34" charset="0"/>
                <a:cs typeface="Segoe UI" panose="020B0502040204020203" pitchFamily="34" charset="0"/>
              </a:rPr>
              <a:t> delegando tarefas ao </a:t>
            </a:r>
            <a:r>
              <a:rPr lang="pt-BR" sz="1600" b="1" dirty="0" err="1">
                <a:solidFill>
                  <a:srgbClr val="FFFFFE"/>
                </a:solidFill>
                <a:latin typeface="Segoe UI" panose="020B0502040204020203" pitchFamily="34" charset="0"/>
                <a:cs typeface="Segoe UI" panose="020B0502040204020203" pitchFamily="34" charset="0"/>
              </a:rPr>
              <a:t>coding</a:t>
            </a:r>
            <a:r>
              <a:rPr lang="pt-BR" sz="1600" b="1" dirty="0">
                <a:solidFill>
                  <a:srgbClr val="FFFFFE"/>
                </a:solidFill>
                <a:latin typeface="Segoe UI" panose="020B0502040204020203" pitchFamily="34" charset="0"/>
                <a:cs typeface="Segoe UI" panose="020B0502040204020203" pitchFamily="34" charset="0"/>
              </a:rPr>
              <a:t> </a:t>
            </a:r>
            <a:r>
              <a:rPr lang="pt-BR" sz="1600" b="1" dirty="0" err="1">
                <a:solidFill>
                  <a:srgbClr val="FFFFFE"/>
                </a:solidFill>
                <a:latin typeface="Segoe UI" panose="020B0502040204020203" pitchFamily="34" charset="0"/>
                <a:cs typeface="Segoe UI" panose="020B0502040204020203" pitchFamily="34" charset="0"/>
              </a:rPr>
              <a:t>agent</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dirty="0">
                <a:solidFill>
                  <a:srgbClr val="FFFFFE"/>
                </a:solidFill>
                <a:latin typeface="Segoe UI" panose="020B0502040204020203" pitchFamily="34" charset="0"/>
                <a:cs typeface="Segoe UI" panose="020B0502040204020203" pitchFamily="34" charset="0"/>
              </a:rPr>
              <a:t>no VS Code.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lvl="0">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Um coding agent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trabalha</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qualquer</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outro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membro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um time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criando </a:t>
            </a:r>
            <a:r>
              <a:rPr lang="pt-BR" sz="1600" dirty="0" err="1">
                <a:solidFill>
                  <a:srgbClr val="FFFFFE"/>
                </a:solidFill>
                <a:latin typeface="Segoe UI" panose="020B0502040204020203" pitchFamily="34" charset="0"/>
                <a:cs typeface="Segoe UI" panose="020B0502040204020203" pitchFamily="34" charset="0"/>
              </a:rPr>
              <a:t>issues</a:t>
            </a:r>
            <a:r>
              <a:rPr lang="pt-BR" sz="1600" dirty="0">
                <a:solidFill>
                  <a:srgbClr val="FFFFFE"/>
                </a:solidFill>
                <a:latin typeface="Segoe UI" panose="020B0502040204020203" pitchFamily="34" charset="0"/>
                <a:cs typeface="Segoe UI" panose="020B0502040204020203" pitchFamily="34" charset="0"/>
              </a:rPr>
              <a:t> e submetendo </a:t>
            </a:r>
            <a:r>
              <a:rPr lang="pt-BR" sz="1600" dirty="0" err="1">
                <a:solidFill>
                  <a:srgbClr val="FFFFFE"/>
                </a:solidFill>
                <a:latin typeface="Segoe UI" panose="020B0502040204020203" pitchFamily="34" charset="0"/>
                <a:cs typeface="Segoe UI" panose="020B0502040204020203" pitchFamily="34" charset="0"/>
              </a:rPr>
              <a:t>PRs</a:t>
            </a:r>
            <a:r>
              <a:rPr lang="pt-BR" sz="1600" dirty="0">
                <a:solidFill>
                  <a:srgbClr val="FFFFFE"/>
                </a:solidFill>
                <a:latin typeface="Segoe UI" panose="020B0502040204020203" pitchFamily="34" charset="0"/>
                <a:cs typeface="Segoe UI" panose="020B0502040204020203" pitchFamily="34" charset="0"/>
              </a:rPr>
              <a:t>.</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Tire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proveito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da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integraçã</a:t>
            </a:r>
            <a:r>
              <a:rPr lang="en-US" sz="1600" b="1" dirty="0">
                <a:solidFill>
                  <a:srgbClr val="FFFFFE"/>
                </a:solidFill>
                <a:latin typeface="Segoe UI" panose="020B0502040204020203" pitchFamily="34" charset="0"/>
                <a:cs typeface="Segoe UI" panose="020B0502040204020203" pitchFamily="34" charset="0"/>
              </a:rPr>
              <a:t>o com a </a:t>
            </a:r>
            <a:r>
              <a:rPr lang="en-US" sz="1600" b="1" dirty="0" err="1">
                <a:solidFill>
                  <a:srgbClr val="FFFFFE"/>
                </a:solidFill>
                <a:latin typeface="Segoe UI" panose="020B0502040204020203" pitchFamily="34" charset="0"/>
                <a:cs typeface="Segoe UI" panose="020B0502040204020203" pitchFamily="34" charset="0"/>
              </a:rPr>
              <a:t>plataforma</a:t>
            </a:r>
            <a:r>
              <a:rPr lang="en-US" sz="1600" b="1" dirty="0">
                <a:solidFill>
                  <a:srgbClr val="FFFFFE"/>
                </a:solidFill>
                <a:latin typeface="Segoe UI" panose="020B0502040204020203" pitchFamily="34" charset="0"/>
                <a:cs typeface="Segoe UI" panose="020B0502040204020203" pitchFamily="34" charset="0"/>
              </a:rPr>
              <a:t> GitHub </a:t>
            </a:r>
            <a:r>
              <a:rPr lang="en-US" sz="1600" b="1" dirty="0" err="1">
                <a:solidFill>
                  <a:srgbClr val="FFFFFE"/>
                </a:solidFill>
                <a:latin typeface="Segoe UI" panose="020B0502040204020203" pitchFamily="34" charset="0"/>
                <a:cs typeface="Segoe UI" panose="020B0502040204020203" pitchFamily="34" charset="0"/>
              </a:rPr>
              <a:t>em</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IDEs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que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Desenvolvedores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adoram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err="1">
                <a:latin typeface="Segoe UI" panose="020B0502040204020203" pitchFamily="34" charset="0"/>
                <a:cs typeface="Segoe UI" panose="020B0502040204020203" pitchFamily="34" charset="0"/>
              </a:rPr>
              <a:t>Introdução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ao</a:t>
            </a:r>
            <a:r>
              <a:rPr lang="en-US" dirty="0">
                <a:latin typeface="Segoe UI" panose="020B0502040204020203" pitchFamily="34" charset="0"/>
                <a:cs typeface="Segoe UI" panose="020B0502040204020203" pitchFamily="34" charset="0"/>
              </a:rPr>
              <a:t>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err="1">
                <a:latin typeface="Segoe UI" panose="020B0502040204020203" pitchFamily="34" charset="0"/>
                <a:cs typeface="Segoe UI" panose="020B0502040204020203" pitchFamily="34" charset="0"/>
              </a:rPr>
              <a:t>Últimos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Recursos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IA</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ço Reservado para Imagem 15" descr="Homem olhando para o lado&#10;&#10;O conteúdo gerado por IA pode estar incorreto.">
            <a:extLst>
              <a:ext uri="{FF2B5EF4-FFF2-40B4-BE49-F238E27FC236}">
                <a16:creationId xmlns:a16="http://schemas.microsoft.com/office/drawing/2014/main" id="{856E34A4-FD4D-1B0E-BAB1-F723ACAA699B}"/>
              </a:ext>
            </a:extLst>
          </p:cNvPr>
          <p:cNvPicPr>
            <a:picLocks noGrp="1" noChangeAspect="1"/>
          </p:cNvPicPr>
          <p:nvPr>
            <p:ph type="pic" idx="2"/>
          </p:nvPr>
        </p:nvPicPr>
        <p:blipFill>
          <a:blip r:embed="rId2"/>
          <a:srcRect/>
          <a:stretch>
            <a:fillRect/>
          </a:stretch>
        </p:blipFill>
        <p:spPr>
          <a:xfrm>
            <a:off x="415925" y="5408613"/>
            <a:ext cx="715013" cy="715013"/>
          </a:xfrm>
        </p:spPr>
      </p:pic>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a:xfrm>
            <a:off x="1488179" y="5408660"/>
            <a:ext cx="2869267" cy="457200"/>
          </a:xfrm>
        </p:spPr>
        <p:txBody>
          <a:bodyPr/>
          <a:lstStyle/>
          <a:p>
            <a:r>
              <a:rPr lang="en-US" dirty="0"/>
              <a:t>Márcio R. Nizzola</a:t>
            </a:r>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a:xfrm>
            <a:off x="1488179" y="5895026"/>
            <a:ext cx="2869267" cy="457200"/>
          </a:xfrm>
        </p:spPr>
        <p:txBody>
          <a:bodyPr/>
          <a:lstStyle/>
          <a:p>
            <a:r>
              <a:rPr lang="en-US" dirty="0"/>
              <a:t>Systems Architect / CI&amp;T</a:t>
            </a:r>
          </a:p>
        </p:txBody>
      </p:sp>
      <p:sp>
        <p:nvSpPr>
          <p:cNvPr id="14" name="Title 1">
            <a:extLst>
              <a:ext uri="{FF2B5EF4-FFF2-40B4-BE49-F238E27FC236}">
                <a16:creationId xmlns:a16="http://schemas.microsoft.com/office/drawing/2014/main" id="{48E90535-6DF2-9C90-27B3-7230F4BFB1FB}"/>
              </a:ext>
            </a:extLst>
          </p:cNvPr>
          <p:cNvSpPr txBox="1">
            <a:spLocks/>
          </p:cNvSpPr>
          <p:nvPr/>
        </p:nvSpPr>
        <p:spPr>
          <a:xfrm>
            <a:off x="660153" y="734374"/>
            <a:ext cx="6914353" cy="1400766"/>
          </a:xfrm>
          <a:prstGeom prst="rect">
            <a:avLst/>
          </a:prstGeom>
          <a:solidFill>
            <a:schemeClr val="bg1"/>
          </a:solidFill>
        </p:spPr>
        <p:txBody>
          <a:bodyPr>
            <a:normAutofit/>
          </a:bodyPr>
          <a:lst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a:lstStyle>
          <a:p>
            <a:r>
              <a:rPr lang="en-US" sz="6600" dirty="0" err="1">
                <a:latin typeface="Segoe UI" panose="020B0502040204020203" pitchFamily="34" charset="0"/>
                <a:cs typeface="Segoe UI" panose="020B0502040204020203" pitchFamily="34" charset="0"/>
              </a:rPr>
              <a:t>Obrigado</a:t>
            </a:r>
            <a:r>
              <a:rPr lang="en-US" sz="6600" dirty="0">
                <a:latin typeface="Segoe UI" panose="020B0502040204020203" pitchFamily="34" charset="0"/>
                <a:cs typeface="Segoe UI" panose="020B0502040204020203" pitchFamily="34" charset="0"/>
              </a:rPr>
              <a:t>!</a:t>
            </a:r>
          </a:p>
        </p:txBody>
      </p:sp>
      <p:sp>
        <p:nvSpPr>
          <p:cNvPr id="2" name="Title 1">
            <a:extLst>
              <a:ext uri="{FF2B5EF4-FFF2-40B4-BE49-F238E27FC236}">
                <a16:creationId xmlns:a16="http://schemas.microsoft.com/office/drawing/2014/main" id="{1DB763EF-10CE-E24A-6B22-52D3BE76B721}"/>
              </a:ext>
            </a:extLst>
          </p:cNvPr>
          <p:cNvSpPr txBox="1">
            <a:spLocks/>
          </p:cNvSpPr>
          <p:nvPr/>
        </p:nvSpPr>
        <p:spPr>
          <a:xfrm>
            <a:off x="1629972" y="2371109"/>
            <a:ext cx="9425955" cy="2727363"/>
          </a:xfrm>
          <a:prstGeom prst="rect">
            <a:avLst/>
          </a:prstGeom>
          <a:solidFill>
            <a:schemeClr val="bg1"/>
          </a:solidFill>
        </p:spPr>
        <p:txBody>
          <a:bodyPr>
            <a:normAutofit lnSpcReduction="10000"/>
          </a:bodyPr>
          <a:lst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a:lstStyle>
          <a:p>
            <a:r>
              <a:rPr lang="pt-BR" sz="6600" dirty="0">
                <a:latin typeface="Segoe UI" panose="020B0502040204020203" pitchFamily="34" charset="0"/>
                <a:cs typeface="Segoe UI" panose="020B0502040204020203" pitchFamily="34" charset="0"/>
              </a:rPr>
              <a:t>Você não será substituído por IA, mas por quem usa bem IA</a:t>
            </a:r>
            <a:r>
              <a:rPr lang="en-US" sz="6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088663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C7A1-4C2E-06A8-C531-2C0D7AE15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7E833-7621-6707-40CE-F9BBC6482AF9}"/>
              </a:ext>
            </a:extLst>
          </p:cNvPr>
          <p:cNvSpPr>
            <a:spLocks noGrp="1"/>
          </p:cNvSpPr>
          <p:nvPr>
            <p:ph type="ctrTitle"/>
          </p:nvPr>
        </p:nvSpPr>
        <p:spPr>
          <a:xfrm>
            <a:off x="683135" y="1277237"/>
            <a:ext cx="3096386" cy="1786003"/>
          </a:xfrm>
        </p:spPr>
        <p:txBody>
          <a:bodyPr>
            <a:normAutofit/>
          </a:bodyPr>
          <a:lstStyle/>
          <a:p>
            <a:r>
              <a:rPr lang="en-US" sz="4400" dirty="0" err="1">
                <a:latin typeface="Segoe UI" panose="020B0502040204020203" pitchFamily="34" charset="0"/>
                <a:cs typeface="Segoe UI" panose="020B0502040204020203" pitchFamily="34" charset="0"/>
              </a:rPr>
              <a:t>Próximos</a:t>
            </a:r>
            <a:r>
              <a:rPr lang="en-US" sz="4400" dirty="0">
                <a:latin typeface="Segoe UI" panose="020B0502040204020203" pitchFamily="34" charset="0"/>
                <a:cs typeface="Segoe UI" panose="020B0502040204020203" pitchFamily="34" charset="0"/>
              </a:rPr>
              <a:t> </a:t>
            </a:r>
            <a:r>
              <a:rPr lang="en-US" sz="4400" dirty="0" err="1">
                <a:latin typeface="Segoe UI" panose="020B0502040204020203" pitchFamily="34" charset="0"/>
                <a:cs typeface="Segoe UI" panose="020B0502040204020203" pitchFamily="34" charset="0"/>
              </a:rPr>
              <a:t>passos</a:t>
            </a:r>
            <a:endParaRPr lang="en-US" sz="4400"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2E8A4009-957C-C109-B412-7EE3159461C1}"/>
              </a:ext>
            </a:extLst>
          </p:cNvPr>
          <p:cNvSpPr txBox="1">
            <a:spLocks/>
          </p:cNvSpPr>
          <p:nvPr/>
        </p:nvSpPr>
        <p:spPr>
          <a:xfrm>
            <a:off x="3413886" y="1277237"/>
            <a:ext cx="8094979" cy="5105400"/>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Download do VS Code: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3" tooltip="https://aka.ms/vscode-dev-days/get-vscode"/>
              </a:rPr>
              <a:t>aka.ms/vscode-dev-days/get-vscode</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Obtenha</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o GitHub Copilot Free:</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4" tooltip="https://aka.ms/vscode-dev-days/get-copilot"/>
              </a:rPr>
              <a:t>aka.ms/vscode-dev-days/get-copilot</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Inicie</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o </a:t>
            </a: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treinamento</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5" tooltip="https://aka.ms/vscode-dev-days/training"/>
              </a:rPr>
              <a:t>aka.ms/vscode-dev-days/training</a:t>
            </a: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p>
        </p:txBody>
      </p:sp>
    </p:spTree>
    <p:extLst>
      <p:ext uri="{BB962C8B-B14F-4D97-AF65-F5344CB8AC3E}">
        <p14:creationId xmlns:p14="http://schemas.microsoft.com/office/powerpoint/2010/main" val="85759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3029-7EAC-2303-A4D9-543F4E7B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2DD2-65E2-E22F-8F3B-53B0B277960B}"/>
              </a:ext>
            </a:extLst>
          </p:cNvPr>
          <p:cNvSpPr>
            <a:spLocks noGrp="1"/>
          </p:cNvSpPr>
          <p:nvPr>
            <p:ph type="ctrTitle"/>
          </p:nvPr>
        </p:nvSpPr>
        <p:spPr>
          <a:xfrm>
            <a:off x="683135" y="2139758"/>
            <a:ext cx="5324092" cy="2578483"/>
          </a:xfrm>
        </p:spPr>
        <p:txBody>
          <a:bodyPr>
            <a:noAutofit/>
          </a:bodyPr>
          <a:lstStyle/>
          <a:p>
            <a:r>
              <a:rPr lang="en-US" sz="4800" dirty="0">
                <a:latin typeface="Segoe UI" panose="020B0502040204020203" pitchFamily="34" charset="0"/>
                <a:cs typeface="Segoe UI" panose="020B0502040204020203" pitchFamily="34" charset="0"/>
              </a:rPr>
              <a:t>Por favor </a:t>
            </a:r>
            <a:r>
              <a:rPr lang="en-US" sz="4800" dirty="0" err="1">
                <a:latin typeface="Segoe UI" panose="020B0502040204020203" pitchFamily="34" charset="0"/>
                <a:cs typeface="Segoe UI" panose="020B0502040204020203" pitchFamily="34" charset="0"/>
              </a:rPr>
              <a:t>deixe</a:t>
            </a:r>
            <a:r>
              <a:rPr lang="en-US" sz="4800" dirty="0">
                <a:latin typeface="Segoe UI" panose="020B0502040204020203" pitchFamily="34" charset="0"/>
                <a:cs typeface="Segoe UI" panose="020B0502040204020203" pitchFamily="34" charset="0"/>
              </a:rPr>
              <a:t> </a:t>
            </a:r>
            <a:r>
              <a:rPr lang="en-US" sz="4800" dirty="0" err="1">
                <a:latin typeface="Segoe UI" panose="020B0502040204020203" pitchFamily="34" charset="0"/>
                <a:cs typeface="Segoe UI" panose="020B0502040204020203" pitchFamily="34" charset="0"/>
              </a:rPr>
              <a:t>seu</a:t>
            </a:r>
            <a:r>
              <a:rPr lang="en-US" sz="4800" dirty="0">
                <a:latin typeface="Segoe UI" panose="020B0502040204020203" pitchFamily="34" charset="0"/>
                <a:cs typeface="Segoe UI" panose="020B0502040204020203" pitchFamily="34" charset="0"/>
              </a:rPr>
              <a:t> feedback para a Microsoft.</a:t>
            </a:r>
          </a:p>
        </p:txBody>
      </p:sp>
      <p:pic>
        <p:nvPicPr>
          <p:cNvPr id="7" name="Picture 6">
            <a:extLst>
              <a:ext uri="{FF2B5EF4-FFF2-40B4-BE49-F238E27FC236}">
                <a16:creationId xmlns:a16="http://schemas.microsoft.com/office/drawing/2014/main" id="{CE34EF5F-1D6B-6C1B-F17C-71439EC646F6}"/>
              </a:ext>
            </a:extLst>
          </p:cNvPr>
          <p:cNvPicPr>
            <a:picLocks noChangeAspect="1"/>
          </p:cNvPicPr>
          <p:nvPr/>
        </p:nvPicPr>
        <p:blipFill>
          <a:blip r:embed="rId3"/>
          <a:stretch>
            <a:fillRect/>
          </a:stretch>
        </p:blipFill>
        <p:spPr>
          <a:xfrm>
            <a:off x="6184774" y="1008761"/>
            <a:ext cx="4998721" cy="4998721"/>
          </a:xfrm>
          <a:prstGeom prst="rect">
            <a:avLst/>
          </a:prstGeom>
        </p:spPr>
      </p:pic>
      <p:sp>
        <p:nvSpPr>
          <p:cNvPr id="3" name="Rectangle 2">
            <a:extLst>
              <a:ext uri="{FF2B5EF4-FFF2-40B4-BE49-F238E27FC236}">
                <a16:creationId xmlns:a16="http://schemas.microsoft.com/office/drawing/2014/main" id="{EEAE7C50-56FA-7E56-27CD-E98AE0FB5F7F}"/>
              </a:ext>
            </a:extLst>
          </p:cNvPr>
          <p:cNvSpPr/>
          <p:nvPr/>
        </p:nvSpPr>
        <p:spPr>
          <a:xfrm rot="20859581">
            <a:off x="-87393" y="491495"/>
            <a:ext cx="5766004" cy="82054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Pesquisa </a:t>
            </a:r>
            <a:r>
              <a:rPr kumimoji="0" lang="en-US" sz="2400" b="0" i="0" u="none" strike="noStrike" kern="1200" cap="none" spc="0" normalizeH="0" baseline="0" noProof="0" dirty="0" err="1">
                <a:ln>
                  <a:noFill/>
                </a:ln>
                <a:solidFill>
                  <a:srgbClr val="0D1116"/>
                </a:solidFill>
                <a:effectLst/>
                <a:uLnTx/>
                <a:uFillTx/>
                <a:latin typeface="Arial" panose="020B0604020202020204"/>
                <a:ea typeface="+mn-ea"/>
                <a:cs typeface="+mn-cs"/>
              </a:rPr>
              <a:t>ao</a:t>
            </a: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 final do </a:t>
            </a:r>
            <a:r>
              <a:rPr kumimoji="0" lang="en-US" sz="2400" b="0" i="0" u="none" strike="noStrike" kern="1200" cap="none" spc="0" normalizeH="0" baseline="0" noProof="0" dirty="0" err="1">
                <a:ln>
                  <a:noFill/>
                </a:ln>
                <a:solidFill>
                  <a:srgbClr val="0D1116"/>
                </a:solidFill>
                <a:effectLst/>
                <a:uLnTx/>
                <a:uFillTx/>
                <a:latin typeface="Arial" panose="020B0604020202020204"/>
                <a:ea typeface="+mn-ea"/>
                <a:cs typeface="+mn-cs"/>
              </a:rPr>
              <a:t>evento</a:t>
            </a:r>
            <a:endPar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9C6E9528-6443-5939-2FBB-FC7E230E8A09}"/>
              </a:ext>
            </a:extLst>
          </p:cNvPr>
          <p:cNvSpPr txBox="1">
            <a:spLocks/>
          </p:cNvSpPr>
          <p:nvPr/>
        </p:nvSpPr>
        <p:spPr>
          <a:xfrm>
            <a:off x="683135" y="4939285"/>
            <a:ext cx="5324092" cy="2578483"/>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r>
              <a:rPr lang="en-US" sz="3600" dirty="0" err="1">
                <a:latin typeface="Segoe UI" panose="020B0502040204020203" pitchFamily="34" charset="0"/>
                <a:cs typeface="Segoe UI" panose="020B0502040204020203" pitchFamily="34" charset="0"/>
              </a:rPr>
              <a:t>Sorteio</a:t>
            </a:r>
            <a:r>
              <a:rPr lang="en-US" sz="3600" dirty="0">
                <a:latin typeface="Segoe UI" panose="020B0502040204020203" pitchFamily="34" charset="0"/>
                <a:cs typeface="Segoe UI" panose="020B0502040204020203" pitchFamily="34" charset="0"/>
              </a:rPr>
              <a:t>:</a:t>
            </a:r>
          </a:p>
          <a:p>
            <a:r>
              <a:rPr lang="en-US" sz="3600" dirty="0">
                <a:latin typeface="Segoe UI" panose="020B0502040204020203" pitchFamily="34" charset="0"/>
                <a:cs typeface="Segoe UI" panose="020B0502040204020203" pitchFamily="34" charset="0"/>
              </a:rPr>
              <a:t>https://forms.office.com/r/wKJX7vcd8g</a:t>
            </a:r>
          </a:p>
        </p:txBody>
      </p:sp>
    </p:spTree>
    <p:extLst>
      <p:ext uri="{BB962C8B-B14F-4D97-AF65-F5344CB8AC3E}">
        <p14:creationId xmlns:p14="http://schemas.microsoft.com/office/powerpoint/2010/main" val="303776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Família Visual Studio</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lvl="0" algn="ctr">
              <a:defRPr/>
            </a:pPr>
            <a:r>
              <a:rPr lang="pt-BR" sz="1200" dirty="0">
                <a:solidFill>
                  <a:srgbClr val="FFFFFE"/>
                </a:solidFill>
                <a:latin typeface="Segoe UI" panose="020B0502040204020203" pitchFamily="34" charset="0"/>
                <a:cs typeface="Segoe UI" panose="020B0502040204020203" pitchFamily="34" charset="0"/>
              </a:rPr>
              <a:t>+50 milhões de </a:t>
            </a:r>
            <a:r>
              <a:rPr lang="pt-BR" sz="1200" dirty="0" err="1">
                <a:solidFill>
                  <a:srgbClr val="FFFFFE"/>
                </a:solidFill>
                <a:latin typeface="Segoe UI" panose="020B0502040204020203" pitchFamily="34" charset="0"/>
                <a:cs typeface="Segoe UI" panose="020B0502040204020203" pitchFamily="34" charset="0"/>
              </a:rPr>
              <a:t>Devs</a:t>
            </a:r>
            <a:r>
              <a:rPr lang="pt-BR" sz="1200" dirty="0">
                <a:solidFill>
                  <a:srgbClr val="FFFFFE"/>
                </a:solidFill>
                <a:latin typeface="Segoe UI" panose="020B0502040204020203" pitchFamily="34" charset="0"/>
                <a:cs typeface="Segoe UI" panose="020B0502040204020203" pitchFamily="34" charset="0"/>
              </a:rPr>
              <a:t> ativos mensalmente</a:t>
            </a:r>
            <a:endPar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150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milhões</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Devs</a:t>
            </a:r>
            <a:b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ao</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redor</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do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mundo</a:t>
            </a:r>
            <a:endPar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2270298"/>
          </a:xfrm>
        </p:spPr>
        <p:txBody>
          <a:bodyPr/>
          <a:lstStyle/>
          <a:p>
            <a:r>
              <a:rPr lang="pt-BR" dirty="0">
                <a:latin typeface="Segoe UI" panose="020B0502040204020203" pitchFamily="34" charset="0"/>
                <a:cs typeface="Segoe UI" panose="020B0502040204020203" pitchFamily="34" charset="0"/>
              </a:rPr>
              <a:t>Personalize 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com extensões que disponibilizam funcionalidades alimentadas por IA de extensões, além de MCP Servers (integrações baseadas em Model </a:t>
            </a:r>
            <a:r>
              <a:rPr lang="pt-BR" dirty="0" err="1">
                <a:latin typeface="Segoe UI" panose="020B0502040204020203" pitchFamily="34" charset="0"/>
                <a:cs typeface="Segoe UI" panose="020B0502040204020203" pitchFamily="34" charset="0"/>
              </a:rPr>
              <a:t>Context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Protocol</a:t>
            </a:r>
            <a:r>
              <a:rPr lang="pt-BR" dirty="0">
                <a:latin typeface="Segoe UI" panose="020B0502040204020203" pitchFamily="34" charset="0"/>
                <a:cs typeface="Segoe UI" panose="020B0502040204020203" pitchFamily="34" charset="0"/>
              </a:rPr>
              <a:t>) para uso no Chat. </a:t>
            </a:r>
            <a:r>
              <a:rPr lang="en-US" dirty="0">
                <a:latin typeface="Segoe UI" panose="020B0502040204020203" pitchFamily="34" charset="0"/>
                <a:cs typeface="Segoe UI" panose="020B0502040204020203" pitchFamily="34" charset="0"/>
              </a:rPr>
              <a:t>Ou, </a:t>
            </a:r>
            <a:r>
              <a:rPr lang="en-US" u="sng" dirty="0" err="1">
                <a:latin typeface="Segoe UI" panose="020B0502040204020203" pitchFamily="34" charset="0"/>
                <a:cs typeface="Segoe UI" panose="020B0502040204020203" pitchFamily="34" charset="0"/>
              </a:rPr>
              <a:t>construa</a:t>
            </a:r>
            <a:r>
              <a:rPr lang="en-US" u="sng" dirty="0">
                <a:latin typeface="Segoe UI" panose="020B0502040204020203" pitchFamily="34" charset="0"/>
                <a:cs typeface="Segoe UI" panose="020B0502040204020203" pitchFamily="34" charset="0"/>
              </a:rPr>
              <a:t> </a:t>
            </a:r>
            <a:r>
              <a:rPr lang="en-US" u="sng" dirty="0" err="1">
                <a:latin typeface="Segoe UI" panose="020B0502040204020203" pitchFamily="34" charset="0"/>
                <a:cs typeface="Segoe UI" panose="020B0502040204020203" pitchFamily="34" charset="0"/>
              </a:rPr>
              <a:t>sua</a:t>
            </a:r>
            <a:r>
              <a:rPr lang="en-US" u="sng" dirty="0">
                <a:latin typeface="Segoe UI" panose="020B0502040204020203" pitchFamily="34" charset="0"/>
                <a:cs typeface="Segoe UI" panose="020B0502040204020203" pitchFamily="34" charset="0"/>
              </a:rPr>
              <a:t> propria </a:t>
            </a:r>
            <a:r>
              <a:rPr lang="en-US" u="sng" dirty="0" err="1">
                <a:latin typeface="Segoe UI" panose="020B0502040204020203" pitchFamily="34" charset="0"/>
                <a:cs typeface="Segoe UI" panose="020B0502040204020203" pitchFamily="34" charset="0"/>
              </a:rPr>
              <a:t>extensão</a:t>
            </a:r>
            <a:r>
              <a:rPr lang="en-US" dirty="0">
                <a:latin typeface="Segoe UI" panose="020B0502040204020203" pitchFamily="34" charset="0"/>
                <a:cs typeface="Segoe UI" panose="020B0502040204020203" pitchFamily="34" charset="0"/>
              </a:rPr>
              <a:t> para </a:t>
            </a:r>
            <a:r>
              <a:rPr lang="en-US" dirty="0" err="1">
                <a:latin typeface="Segoe UI" panose="020B0502040204020203" pitchFamily="34" charset="0"/>
                <a:cs typeface="Segoe UI" panose="020B0502040204020203" pitchFamily="34" charset="0"/>
              </a:rPr>
              <a:t>empoderar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seu</a:t>
            </a:r>
            <a:r>
              <a:rPr lang="en-US" dirty="0">
                <a:latin typeface="Segoe UI" panose="020B0502040204020203" pitchFamily="34" charset="0"/>
                <a:cs typeface="Segoe UI" panose="020B0502040204020203" pitchFamily="34" charset="0"/>
              </a:rPr>
              <a:t> time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cenários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únicos</a:t>
            </a:r>
            <a:r>
              <a:rPr lang="en-US" dirty="0">
                <a:latin typeface="Segoe UI" panose="020B0502040204020203" pitchFamily="34" charset="0"/>
                <a:cs typeface="Segoe UI" panose="020B0502040204020203" pitchFamily="34" charset="0"/>
              </a:rPr>
              <a:t>.</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err="1">
                <a:latin typeface="Segoe UI" panose="020B0502040204020203" pitchFamily="34" charset="0"/>
                <a:cs typeface="Segoe UI" panose="020B0502040204020203" pitchFamily="34" charset="0"/>
              </a:rPr>
              <a:t>Codifique</a:t>
            </a:r>
            <a:r>
              <a:rPr lang="en-US" dirty="0">
                <a:latin typeface="Segoe UI" panose="020B0502040204020203" pitchFamily="34" charset="0"/>
                <a:cs typeface="Segoe UI" panose="020B0502040204020203" pitchFamily="34" charset="0"/>
              </a:rPr>
              <a:t> com </a:t>
            </a:r>
            <a:r>
              <a:rPr lang="en-US" dirty="0" err="1">
                <a:latin typeface="Segoe UI" panose="020B0502040204020203" pitchFamily="34" charset="0"/>
                <a:cs typeface="Segoe UI" panose="020B0502040204020203" pitchFamily="34" charset="0"/>
              </a:rPr>
              <a:t>extensões</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3"/>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751391"/>
            <a:ext cx="4435909" cy="1564127"/>
          </a:xfrm>
        </p:spPr>
        <p:txBody>
          <a:bodyPr/>
          <a:lstStyle/>
          <a:p>
            <a:r>
              <a:rPr lang="pt-BR" dirty="0">
                <a:latin typeface="Segoe UI" panose="020B0502040204020203" pitchFamily="34" charset="0"/>
                <a:cs typeface="Segoe UI" panose="020B0502040204020203" pitchFamily="34" charset="0"/>
              </a:rPr>
              <a:t>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suporta a maioria das linguagens de programação. Várias já vêm incluídas, como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TypeScript</a:t>
            </a:r>
            <a:r>
              <a:rPr lang="pt-BR" dirty="0">
                <a:latin typeface="Segoe UI" panose="020B0502040204020203" pitchFamily="34" charset="0"/>
                <a:cs typeface="Segoe UI" panose="020B0502040204020203" pitchFamily="34" charset="0"/>
              </a:rPr>
              <a:t>, CSS e HTML, mas extensões para outras podem ser encontradas no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Marketplace.</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5186172" cy="538736"/>
          </a:xfrm>
        </p:spPr>
        <p:txBody>
          <a:bodyPr/>
          <a:lstStyle/>
          <a:p>
            <a:r>
              <a:rPr lang="en-US" sz="3200" dirty="0" err="1">
                <a:latin typeface="Segoe UI" panose="020B0502040204020203" pitchFamily="34" charset="0"/>
                <a:cs typeface="Segoe UI" panose="020B0502040204020203" pitchFamily="34" charset="0"/>
              </a:rPr>
              <a:t>Codifique</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em</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qualquer</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linguagem</a:t>
            </a:r>
            <a:endParaRPr lang="en-US" sz="3200"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1771304"/>
            <a:ext cx="4435909" cy="4192768"/>
          </a:xfrm>
        </p:spPr>
        <p:txBody>
          <a:bodyPr/>
          <a:lstStyle/>
          <a:p>
            <a:r>
              <a:rPr lang="pt-BR" dirty="0">
                <a:latin typeface="Segoe UI" panose="020B0502040204020203" pitchFamily="34" charset="0"/>
                <a:cs typeface="Segoe UI" panose="020B0502040204020203" pitchFamily="34" charset="0"/>
              </a:rPr>
              <a:t>Personalize a interface e o layout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para que eles se adaptem ao seu estilo de codificação.</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 permite que você modifique as cores na interface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para atender às suas preferências e ambiente de trabalho</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permite que você compartilhe suas configurações de usuário em suas instâncias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com um mecanismo de sincronização.</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permitem que você crie conjuntos de personalizações e alterne rapidamente entre elas ou compartilhe as mesmas com outras pessoas.</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559819"/>
            <a:ext cx="4435906" cy="1075006"/>
          </a:xfrm>
        </p:spPr>
        <p:txBody>
          <a:bodyPr/>
          <a:lstStyle/>
          <a:p>
            <a:r>
              <a:rPr lang="en-US" dirty="0" err="1">
                <a:latin typeface="Segoe UI" panose="020B0502040204020203" pitchFamily="34" charset="0"/>
                <a:cs typeface="Segoe UI" panose="020B0502040204020203" pitchFamily="34" charset="0"/>
              </a:rPr>
              <a:t>Totalmente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personalizável</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2074457"/>
            <a:ext cx="4435909" cy="3889612"/>
          </a:xfrm>
        </p:spPr>
        <p:txBody>
          <a:bodyPr/>
          <a:lstStyle/>
          <a:p>
            <a:r>
              <a:rPr lang="pt-BR" dirty="0">
                <a:latin typeface="Segoe UI" panose="020B0502040204020203" pitchFamily="34" charset="0"/>
                <a:cs typeface="Segoe UI" panose="020B0502040204020203" pitchFamily="34" charset="0"/>
              </a:rPr>
              <a:t>Codifique onde você for mais produtivo, esteja você conectado à nuvem, a um repositório remoto ou no navegador com 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for </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 Web (</a:t>
            </a:r>
            <a:r>
              <a:rPr lang="pt-BR" dirty="0" err="1">
                <a:latin typeface="Segoe UI" panose="020B0502040204020203" pitchFamily="34" charset="0"/>
                <a:cs typeface="Segoe UI" panose="020B0502040204020203" pitchFamily="34" charset="0"/>
              </a:rPr>
              <a:t>vscode.dev</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hlinkClick r:id="rId3"/>
              </a:rPr>
              <a:t>Built-in Source Control</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oferece suporte para </a:t>
            </a:r>
            <a:r>
              <a:rPr lang="pt-BR" dirty="0" err="1">
                <a:latin typeface="Segoe UI" panose="020B0502040204020203" pitchFamily="34" charset="0"/>
                <a:cs typeface="Segoe UI" panose="020B0502040204020203" pitchFamily="34" charset="0"/>
              </a:rPr>
              <a:t>Git</a:t>
            </a:r>
            <a:r>
              <a:rPr lang="pt-BR" dirty="0">
                <a:latin typeface="Segoe UI" panose="020B0502040204020203" pitchFamily="34" charset="0"/>
                <a:cs typeface="Segoe UI" panose="020B0502040204020203" pitchFamily="34" charset="0"/>
              </a:rPr>
              <a:t> out-</a:t>
            </a:r>
            <a:r>
              <a:rPr lang="pt-BR" dirty="0" err="1">
                <a:latin typeface="Segoe UI" panose="020B0502040204020203" pitchFamily="34" charset="0"/>
                <a:cs typeface="Segoe UI" panose="020B0502040204020203" pitchFamily="34" charset="0"/>
              </a:rPr>
              <a:t>of</a:t>
            </a:r>
            <a:r>
              <a:rPr lang="pt-BR" dirty="0">
                <a:latin typeface="Segoe UI" panose="020B0502040204020203" pitchFamily="34" charset="0"/>
                <a:cs typeface="Segoe UI" panose="020B0502040204020203" pitchFamily="34" charset="0"/>
              </a:rPr>
              <a:t>-</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-box (já pronto para uso). As integrações com outras ferramentas de gerenciamento de código estão disponíveis por meio de extensões.</a:t>
            </a:r>
          </a:p>
          <a:p>
            <a:r>
              <a:rPr lang="en-US" dirty="0">
                <a:latin typeface="Segoe UI" panose="020B0502040204020203" pitchFamily="34" charset="0"/>
                <a:cs typeface="Segoe UI" panose="020B0502040204020203" pitchFamily="34" charset="0"/>
                <a:hlinkClick r:id="rId4"/>
              </a:rPr>
              <a:t>GitHub </a:t>
            </a:r>
            <a:r>
              <a:rPr lang="en-US" dirty="0" err="1">
                <a:latin typeface="Segoe UI" panose="020B0502040204020203" pitchFamily="34" charset="0"/>
                <a:cs typeface="Segoe UI" panose="020B0502040204020203" pitchFamily="34" charset="0"/>
                <a:hlinkClick r:id="rId4"/>
              </a:rPr>
              <a:t>Codespaces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 fornece ambientes de desenvolvimento baseados em nuvem para qualquer atividade, seja um projeto de longo prazo ou uma tarefa de curto prazo - como revisar um </a:t>
            </a:r>
            <a:r>
              <a:rPr lang="pt-BR" dirty="0" err="1">
                <a:latin typeface="Segoe UI" panose="020B0502040204020203" pitchFamily="34" charset="0"/>
                <a:cs typeface="Segoe UI" panose="020B0502040204020203" pitchFamily="34" charset="0"/>
              </a:rPr>
              <a:t>pull</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request</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818866"/>
            <a:ext cx="4435906" cy="1050303"/>
          </a:xfrm>
        </p:spPr>
        <p:txBody>
          <a:bodyPr/>
          <a:lstStyle/>
          <a:p>
            <a:r>
              <a:rPr lang="en-US" dirty="0" err="1">
                <a:latin typeface="Segoe UI" panose="020B0502040204020203" pitchFamily="34" charset="0"/>
                <a:cs typeface="Segoe UI" panose="020B0502040204020203" pitchFamily="34" charset="0"/>
              </a:rPr>
              <a:t>Codifique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qualquer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lugar</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1_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2320</TotalTime>
  <Words>3157</Words>
  <Application>Microsoft Office PowerPoint</Application>
  <PresentationFormat>Widescreen</PresentationFormat>
  <Paragraphs>241</Paragraphs>
  <Slides>32</Slides>
  <Notes>31</Notes>
  <HiddenSlides>0</HiddenSlides>
  <MMClips>4</MMClips>
  <ScaleCrop>false</ScaleCrop>
  <HeadingPairs>
    <vt:vector size="6" baseType="variant">
      <vt:variant>
        <vt:lpstr>Fontes usadas</vt:lpstr>
      </vt:variant>
      <vt:variant>
        <vt:i4>15</vt:i4>
      </vt:variant>
      <vt:variant>
        <vt:lpstr>Tema</vt:lpstr>
      </vt:variant>
      <vt:variant>
        <vt:i4>2</vt:i4>
      </vt:variant>
      <vt:variant>
        <vt:lpstr>Títulos de slides</vt:lpstr>
      </vt:variant>
      <vt:variant>
        <vt:i4>32</vt:i4>
      </vt:variant>
    </vt:vector>
  </HeadingPairs>
  <TitlesOfParts>
    <vt:vector size="49"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1_AI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Exemplo prático (Demo)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Próximos passos</vt:lpstr>
      <vt:lpstr>Por favor deixe seu feedback para a Microsoft.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Aaron Powell</dc:creator>
  <cp:keywords/>
  <dc:description/>
  <cp:lastModifiedBy>marcio@nizzola.com.br</cp:lastModifiedBy>
  <cp:revision>43</cp:revision>
  <dcterms:created xsi:type="dcterms:W3CDTF">2025-08-14T19:54:55Z</dcterms:created>
  <dcterms:modified xsi:type="dcterms:W3CDTF">2025-10-06T21:31:54Z</dcterms:modified>
  <cp:category/>
</cp:coreProperties>
</file>